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sldIdLst>
    <p:sldId id="256" r:id="rId2"/>
    <p:sldId id="466" r:id="rId3"/>
    <p:sldId id="483" r:id="rId4"/>
    <p:sldId id="482" r:id="rId5"/>
    <p:sldId id="467" r:id="rId6"/>
    <p:sldId id="459" r:id="rId7"/>
    <p:sldId id="485" r:id="rId8"/>
    <p:sldId id="460" r:id="rId9"/>
    <p:sldId id="461" r:id="rId10"/>
    <p:sldId id="462" r:id="rId11"/>
    <p:sldId id="463" r:id="rId12"/>
    <p:sldId id="469" r:id="rId13"/>
    <p:sldId id="470" r:id="rId14"/>
    <p:sldId id="471" r:id="rId15"/>
    <p:sldId id="472" r:id="rId16"/>
    <p:sldId id="480" r:id="rId17"/>
    <p:sldId id="473" r:id="rId18"/>
    <p:sldId id="474" r:id="rId19"/>
    <p:sldId id="475" r:id="rId20"/>
    <p:sldId id="476" r:id="rId21"/>
    <p:sldId id="477" r:id="rId22"/>
    <p:sldId id="479" r:id="rId23"/>
    <p:sldId id="481" r:id="rId24"/>
    <p:sldId id="478" r:id="rId25"/>
    <p:sldId id="468" r:id="rId26"/>
    <p:sldId id="484" r:id="rId27"/>
    <p:sldId id="331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E4580A"/>
    <a:srgbClr val="002B82"/>
    <a:srgbClr val="00CC00"/>
    <a:srgbClr val="339933"/>
    <a:srgbClr val="28A010"/>
    <a:srgbClr val="FFA401"/>
    <a:srgbClr val="006600"/>
    <a:srgbClr val="91E509"/>
    <a:srgbClr val="72E5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35" autoAdjust="0"/>
    <p:restoredTop sz="76173" autoAdjust="0"/>
  </p:normalViewPr>
  <p:slideViewPr>
    <p:cSldViewPr>
      <p:cViewPr varScale="1">
        <p:scale>
          <a:sx n="54" d="100"/>
          <a:sy n="54" d="100"/>
        </p:scale>
        <p:origin x="66" y="5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jpeg>
</file>

<file path=ppt/media/image3.jpg>
</file>

<file path=ppt/media/image4.png>
</file>

<file path=ppt/media/image5.gif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9FF40-1E4B-4022-B095-5F1B0D419755}" type="datetimeFigureOut">
              <a:rPr lang="en-US" smtClean="0"/>
              <a:pPr/>
              <a:t>3/23/2021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0495F-B77E-4F9C-B54C-CC1559B68E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35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4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34F73-76E2-433A-BAF5-01D9E20E7798}" type="datetime5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47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41620-B032-47B1-863A-6996BE3C0C6C}" type="datetime5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49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5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5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2FD8-4A8A-489D-836A-F662150951AC}" type="datetime5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08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17E22-7686-4A9A-9B72-7225E35F4468}" type="datetime5">
              <a:rPr lang="en-US" smtClean="0"/>
              <a:t>23-Mar-21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rgbClr val="009900"/>
                </a:solidFill>
              </a:defRPr>
            </a:lvl1pPr>
          </a:lstStyle>
          <a:p>
            <a:fld id="{BC490F8C-3D0D-4DB1-B2BD-1525EA5CE1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300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20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57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573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43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28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14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0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28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9A259-6D65-465C-BF43-338AB63CE5EE}" type="datetime5">
              <a:rPr lang="en-US" smtClean="0"/>
              <a:t>23-Mar-21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92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D2462-EAA0-48F8-AD9C-BF8DC20B8371}" type="datetime5">
              <a:rPr lang="en-US" smtClean="0"/>
              <a:t>23-Mar-21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7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57" indent="0">
              <a:buNone/>
              <a:defRPr sz="1500" b="1"/>
            </a:lvl2pPr>
            <a:lvl3pPr marL="685715" indent="0">
              <a:buNone/>
              <a:defRPr sz="1350" b="1"/>
            </a:lvl3pPr>
            <a:lvl4pPr marL="1028573" indent="0">
              <a:buNone/>
              <a:defRPr sz="1200" b="1"/>
            </a:lvl4pPr>
            <a:lvl5pPr marL="1371430" indent="0">
              <a:buNone/>
              <a:defRPr sz="1200" b="1"/>
            </a:lvl5pPr>
            <a:lvl6pPr marL="1714289" indent="0">
              <a:buNone/>
              <a:defRPr sz="1200" b="1"/>
            </a:lvl6pPr>
            <a:lvl7pPr marL="2057144" indent="0">
              <a:buNone/>
              <a:defRPr sz="1200" b="1"/>
            </a:lvl7pPr>
            <a:lvl8pPr marL="2400000" indent="0">
              <a:buNone/>
              <a:defRPr sz="1200" b="1"/>
            </a:lvl8pPr>
            <a:lvl9pPr marL="2742857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5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57" indent="0">
              <a:buNone/>
              <a:defRPr sz="1500" b="1"/>
            </a:lvl2pPr>
            <a:lvl3pPr marL="685715" indent="0">
              <a:buNone/>
              <a:defRPr sz="1350" b="1"/>
            </a:lvl3pPr>
            <a:lvl4pPr marL="1028573" indent="0">
              <a:buNone/>
              <a:defRPr sz="1200" b="1"/>
            </a:lvl4pPr>
            <a:lvl5pPr marL="1371430" indent="0">
              <a:buNone/>
              <a:defRPr sz="1200" b="1"/>
            </a:lvl5pPr>
            <a:lvl6pPr marL="1714289" indent="0">
              <a:buNone/>
              <a:defRPr sz="1200" b="1"/>
            </a:lvl6pPr>
            <a:lvl7pPr marL="2057144" indent="0">
              <a:buNone/>
              <a:defRPr sz="1200" b="1"/>
            </a:lvl7pPr>
            <a:lvl8pPr marL="2400000" indent="0">
              <a:buNone/>
              <a:defRPr sz="1200" b="1"/>
            </a:lvl8pPr>
            <a:lvl9pPr marL="2742857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5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3CB4D-EA2C-4301-B848-85C94091B8B9}" type="datetime5">
              <a:rPr lang="en-US" smtClean="0"/>
              <a:t>23-Mar-21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94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>
            <a:lvl1pPr algn="l">
              <a:defRPr sz="3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1F8BF-33D4-410C-8F55-FD147C1D308A}" type="datetime5">
              <a:rPr lang="en-US" smtClean="0"/>
              <a:t>23-Mar-21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81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D4DA8-5FA6-41DF-A258-66D43C0F2B1B}" type="datetime5">
              <a:rPr lang="en-US" smtClean="0"/>
              <a:t>23-Mar-21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rgbClr val="28A010"/>
                </a:solidFill>
              </a:defRPr>
            </a:lvl1pPr>
          </a:lstStyle>
          <a:p>
            <a:fld id="{BC490F8C-3D0D-4DB1-B2BD-1525EA5CE1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92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857" indent="0">
              <a:buNone/>
              <a:defRPr sz="900"/>
            </a:lvl2pPr>
            <a:lvl3pPr marL="685715" indent="0">
              <a:buNone/>
              <a:defRPr sz="750"/>
            </a:lvl3pPr>
            <a:lvl4pPr marL="1028573" indent="0">
              <a:buNone/>
              <a:defRPr sz="675"/>
            </a:lvl4pPr>
            <a:lvl5pPr marL="1371430" indent="0">
              <a:buNone/>
              <a:defRPr sz="675"/>
            </a:lvl5pPr>
            <a:lvl6pPr marL="1714289" indent="0">
              <a:buNone/>
              <a:defRPr sz="675"/>
            </a:lvl6pPr>
            <a:lvl7pPr marL="2057144" indent="0">
              <a:buNone/>
              <a:defRPr sz="675"/>
            </a:lvl7pPr>
            <a:lvl8pPr marL="2400000" indent="0">
              <a:buNone/>
              <a:defRPr sz="675"/>
            </a:lvl8pPr>
            <a:lvl9pPr marL="2742857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1FAA4-059C-46F3-A0E1-EE7131523ADA}" type="datetime5">
              <a:rPr lang="en-US" smtClean="0"/>
              <a:t>23-Mar-21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49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857" indent="0">
              <a:buNone/>
              <a:defRPr sz="2100"/>
            </a:lvl2pPr>
            <a:lvl3pPr marL="685715" indent="0">
              <a:buNone/>
              <a:defRPr sz="1800"/>
            </a:lvl3pPr>
            <a:lvl4pPr marL="1028573" indent="0">
              <a:buNone/>
              <a:defRPr sz="1500"/>
            </a:lvl4pPr>
            <a:lvl5pPr marL="1371430" indent="0">
              <a:buNone/>
              <a:defRPr sz="1500"/>
            </a:lvl5pPr>
            <a:lvl6pPr marL="1714289" indent="0">
              <a:buNone/>
              <a:defRPr sz="1500"/>
            </a:lvl6pPr>
            <a:lvl7pPr marL="2057144" indent="0">
              <a:buNone/>
              <a:defRPr sz="1500"/>
            </a:lvl7pPr>
            <a:lvl8pPr marL="2400000" indent="0">
              <a:buNone/>
              <a:defRPr sz="1500"/>
            </a:lvl8pPr>
            <a:lvl9pPr marL="2742857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857" indent="0">
              <a:buNone/>
              <a:defRPr sz="900"/>
            </a:lvl2pPr>
            <a:lvl3pPr marL="685715" indent="0">
              <a:buNone/>
              <a:defRPr sz="750"/>
            </a:lvl3pPr>
            <a:lvl4pPr marL="1028573" indent="0">
              <a:buNone/>
              <a:defRPr sz="675"/>
            </a:lvl4pPr>
            <a:lvl5pPr marL="1371430" indent="0">
              <a:buNone/>
              <a:defRPr sz="675"/>
            </a:lvl5pPr>
            <a:lvl6pPr marL="1714289" indent="0">
              <a:buNone/>
              <a:defRPr sz="675"/>
            </a:lvl6pPr>
            <a:lvl7pPr marL="2057144" indent="0">
              <a:buNone/>
              <a:defRPr sz="675"/>
            </a:lvl7pPr>
            <a:lvl8pPr marL="2400000" indent="0">
              <a:buNone/>
              <a:defRPr sz="675"/>
            </a:lvl8pPr>
            <a:lvl9pPr marL="2742857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35C1B-B5CC-4DED-BA57-F119C3317EEA}" type="datetime5">
              <a:rPr lang="en-US" smtClean="0"/>
              <a:t>23-Mar-21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992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25" y="644844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rgbClr val="FF0000"/>
                </a:solidFill>
              </a:defRPr>
            </a:lvl1pPr>
          </a:lstStyle>
          <a:p>
            <a:fld id="{30F62808-5BEC-4527-8796-12554B43F9B5}" type="datetime5">
              <a:rPr lang="en-US" smtClean="0"/>
              <a:t>23-Mar-21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00875" y="649289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FF0000"/>
                </a:solidFill>
              </a:defRPr>
            </a:lvl1pPr>
          </a:lstStyle>
          <a:p>
            <a:fld id="{BC490F8C-3D0D-4DB1-B2BD-1525EA5CE1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879342" y="6659357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0" baseline="0" dirty="0" smtClean="0">
                <a:solidFill>
                  <a:srgbClr val="002060"/>
                </a:solidFill>
                <a:latin typeface="Lucida Bright" panose="02040602050505020304" pitchFamily="18" charset="0"/>
                <a:cs typeface="Aharoni" panose="02010803020104030203" pitchFamily="2" charset="-79"/>
              </a:rPr>
              <a:t>  Fall</a:t>
            </a:r>
            <a:r>
              <a:rPr lang="en-US" sz="900" b="0" dirty="0" smtClean="0">
                <a:solidFill>
                  <a:srgbClr val="002060"/>
                </a:solidFill>
                <a:latin typeface="Lucida Bright" panose="02040602050505020304" pitchFamily="18" charset="0"/>
                <a:cs typeface="Aharoni" panose="02010803020104030203" pitchFamily="2" charset="-79"/>
              </a:rPr>
              <a:t>_2020</a:t>
            </a:r>
            <a:r>
              <a:rPr lang="en-US" sz="1100" b="0" i="1" dirty="0" smtClean="0">
                <a:solidFill>
                  <a:srgbClr val="C00000"/>
                </a:solidFill>
                <a:latin typeface="Forte" panose="03060902040502070203" pitchFamily="66" charset="0"/>
                <a:cs typeface="Aharoni" panose="02010803020104030203" pitchFamily="2" charset="-79"/>
              </a:rPr>
              <a:t>©</a:t>
            </a:r>
            <a:r>
              <a:rPr lang="en-US" sz="1100" b="0" dirty="0" smtClean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1100" b="0" i="0" dirty="0" smtClean="0">
                <a:solidFill>
                  <a:srgbClr val="009900"/>
                </a:solidFill>
                <a:latin typeface="Forte" panose="03060902040502070203" pitchFamily="66" charset="0"/>
                <a:cs typeface="Aharoni" panose="02010803020104030203" pitchFamily="2" charset="-79"/>
              </a:rPr>
              <a:t>FM D</a:t>
            </a:r>
            <a:endParaRPr lang="en-US" sz="1100" b="0" i="0" dirty="0">
              <a:solidFill>
                <a:srgbClr val="009900"/>
              </a:solidFill>
              <a:latin typeface="Forte" panose="03060902040502070203" pitchFamily="66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9207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685715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44" indent="-257144" algn="l" defTabSz="68571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43" indent="-214288" algn="l" defTabSz="685715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44" indent="-171430" algn="l" defTabSz="68571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00" indent="-171430" algn="l" defTabSz="685715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857" indent="-171430" algn="l" defTabSz="685715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715" indent="-171430" algn="l" defTabSz="685715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573" indent="-171430" algn="l" defTabSz="685715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430" indent="-171430" algn="l" defTabSz="685715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289" indent="-171430" algn="l" defTabSz="685715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1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68571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68571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68571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0" algn="l" defTabSz="68571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9" algn="l" defTabSz="68571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4" algn="l" defTabSz="68571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algn="l" defTabSz="68571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57" algn="l" defTabSz="68571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ubtitle 2">
            <a:extLst>
              <a:ext uri="{FF2B5EF4-FFF2-40B4-BE49-F238E27FC236}">
                <a16:creationId xmlns:a16="http://schemas.microsoft.com/office/drawing/2014/main" id="{B9994641-FDD5-4191-A4CE-DF07C7915E89}"/>
              </a:ext>
            </a:extLst>
          </p:cNvPr>
          <p:cNvSpPr txBox="1">
            <a:spLocks/>
          </p:cNvSpPr>
          <p:nvPr/>
        </p:nvSpPr>
        <p:spPr>
          <a:xfrm>
            <a:off x="1270993" y="5088232"/>
            <a:ext cx="6343649" cy="12287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Fahad Ahmed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Lecturer, Dept. of </a:t>
            </a:r>
            <a:r>
              <a:rPr lang="en-US" sz="2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CSE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E-mail: fahadahmed@uap-bd.edu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FDF5A0B-3F2C-4188-9624-856948B63B33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38100">
            <a:solidFill>
              <a:srgbClr val="91E5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36846E3-5EC8-4890-9987-7F42A01985C6}"/>
              </a:ext>
            </a:extLst>
          </p:cNvPr>
          <p:cNvSpPr/>
          <p:nvPr/>
        </p:nvSpPr>
        <p:spPr>
          <a:xfrm>
            <a:off x="152400" y="152400"/>
            <a:ext cx="8839200" cy="6553200"/>
          </a:xfrm>
          <a:prstGeom prst="rect">
            <a:avLst/>
          </a:prstGeom>
          <a:noFill/>
          <a:ln>
            <a:solidFill>
              <a:srgbClr val="91E5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2400" y="1510188"/>
            <a:ext cx="8743099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dirty="0" smtClean="0">
                <a:solidFill>
                  <a:srgbClr val="0070C0"/>
                </a:solidFill>
                <a:latin typeface="Lucida Calligraphy" panose="03010101010101010101" pitchFamily="66" charset="0"/>
                <a:ea typeface="+mj-ea"/>
                <a:cs typeface="+mj-cs"/>
              </a:rPr>
              <a:t>CSE- 104</a:t>
            </a:r>
          </a:p>
          <a:p>
            <a:pPr algn="ctr"/>
            <a:r>
              <a:rPr lang="en-US" sz="4200" dirty="0">
                <a:solidFill>
                  <a:srgbClr val="00B0F0"/>
                </a:solidFill>
                <a:latin typeface="Lucida Calligraphy" panose="03010101010101010101" pitchFamily="66" charset="0"/>
                <a:ea typeface="+mj-ea"/>
                <a:cs typeface="+mj-cs"/>
              </a:rPr>
              <a:t>Structured Programming Lab</a:t>
            </a: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1971078" y="3232194"/>
            <a:ext cx="4943475" cy="1447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685715" rtl="0" eaLnBrk="1" latinLnBrk="0" hangingPunct="1">
              <a:spcBef>
                <a:spcPct val="0"/>
              </a:spcBef>
              <a:buNone/>
              <a:defRPr sz="30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900" dirty="0" smtClean="0">
                <a:solidFill>
                  <a:schemeClr val="tx1"/>
                </a:solidFill>
              </a:rPr>
              <a:t>Lab : 11 </a:t>
            </a:r>
            <a:r>
              <a:rPr lang="en-US" sz="4000" dirty="0" smtClean="0">
                <a:solidFill>
                  <a:schemeClr val="tx1"/>
                </a:solidFill>
              </a:rPr>
              <a:t/>
            </a:r>
            <a:br>
              <a:rPr lang="en-US" sz="4000" dirty="0" smtClean="0">
                <a:solidFill>
                  <a:schemeClr val="tx1"/>
                </a:solidFill>
              </a:rPr>
            </a:br>
            <a:r>
              <a:rPr lang="en-US" sz="40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Recursion in C</a:t>
            </a:r>
            <a:endParaRPr lang="en-US" sz="4000" dirty="0">
              <a:solidFill>
                <a:srgbClr val="FF0000"/>
              </a:solidFill>
              <a:latin typeface="Cambria" panose="02040503050406030204" pitchFamily="18" charset="0"/>
            </a:endParaRPr>
          </a:p>
          <a:p>
            <a:pPr algn="ctr"/>
            <a:endParaRPr lang="en-US" sz="40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761" y="233938"/>
            <a:ext cx="1249388" cy="121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8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>
                <a:latin typeface="Times New Roman" panose="02020603050405020304" pitchFamily="18" charset="0"/>
                <a:cs typeface="Times New Roman" panose="02020603050405020304" pitchFamily="18" charset="0"/>
              </a:rPr>
              <a:t>factorial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10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72329" y="734991"/>
            <a:ext cx="4572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/>
              <a:t>#include &lt;</a:t>
            </a:r>
            <a:r>
              <a:rPr lang="en-GB" sz="2000" dirty="0" err="1"/>
              <a:t>stdio.h</a:t>
            </a:r>
            <a:r>
              <a:rPr lang="en-GB" sz="2000" dirty="0"/>
              <a:t>&gt;</a:t>
            </a:r>
          </a:p>
          <a:p>
            <a:endParaRPr lang="en-GB" sz="2000" dirty="0"/>
          </a:p>
          <a:p>
            <a:r>
              <a:rPr lang="en-GB" sz="2000" dirty="0" err="1"/>
              <a:t>int</a:t>
            </a:r>
            <a:r>
              <a:rPr lang="en-GB" sz="2000" dirty="0"/>
              <a:t> factorial(</a:t>
            </a:r>
            <a:r>
              <a:rPr lang="en-GB" sz="2000" dirty="0" err="1"/>
              <a:t>int</a:t>
            </a:r>
            <a:r>
              <a:rPr lang="en-GB" sz="2000" dirty="0"/>
              <a:t> n) {</a:t>
            </a:r>
          </a:p>
          <a:p>
            <a:r>
              <a:rPr lang="en-GB" sz="2000" dirty="0"/>
              <a:t>   if (n == 1)</a:t>
            </a:r>
          </a:p>
          <a:p>
            <a:r>
              <a:rPr lang="en-GB" sz="2000" dirty="0"/>
              <a:t>      return 1;</a:t>
            </a:r>
          </a:p>
          <a:p>
            <a:r>
              <a:rPr lang="en-GB" sz="2000" dirty="0"/>
              <a:t>   else</a:t>
            </a:r>
          </a:p>
          <a:p>
            <a:r>
              <a:rPr lang="en-GB" sz="2000" dirty="0"/>
              <a:t>      return (n * factorial(n-1));</a:t>
            </a:r>
          </a:p>
          <a:p>
            <a:r>
              <a:rPr lang="en-GB" sz="2000" dirty="0"/>
              <a:t>}</a:t>
            </a:r>
          </a:p>
          <a:p>
            <a:endParaRPr lang="en-GB" sz="2000" dirty="0"/>
          </a:p>
          <a:p>
            <a:r>
              <a:rPr lang="en-GB" sz="2000" dirty="0" err="1"/>
              <a:t>int</a:t>
            </a:r>
            <a:r>
              <a:rPr lang="en-GB" sz="2000" dirty="0"/>
              <a:t> main(){</a:t>
            </a:r>
          </a:p>
          <a:p>
            <a:r>
              <a:rPr lang="en-GB" sz="2000" dirty="0"/>
              <a:t>    </a:t>
            </a:r>
            <a:r>
              <a:rPr lang="en-GB" sz="2000" dirty="0" err="1"/>
              <a:t>int</a:t>
            </a:r>
            <a:r>
              <a:rPr lang="en-GB" sz="2000" dirty="0"/>
              <a:t> </a:t>
            </a:r>
            <a:r>
              <a:rPr lang="en-GB" sz="2000" dirty="0" err="1"/>
              <a:t>n,result</a:t>
            </a:r>
            <a:r>
              <a:rPr lang="en-GB" sz="2000" dirty="0"/>
              <a:t>;</a:t>
            </a:r>
          </a:p>
          <a:p>
            <a:r>
              <a:rPr lang="en-GB" sz="2000" dirty="0"/>
              <a:t>    </a:t>
            </a:r>
            <a:r>
              <a:rPr lang="en-GB" sz="2000" dirty="0" err="1"/>
              <a:t>printf</a:t>
            </a:r>
            <a:r>
              <a:rPr lang="en-GB" sz="2000" dirty="0"/>
              <a:t>("Enter the value of n: ");</a:t>
            </a:r>
          </a:p>
          <a:p>
            <a:r>
              <a:rPr lang="en-GB" sz="2000" dirty="0"/>
              <a:t>    </a:t>
            </a:r>
            <a:r>
              <a:rPr lang="en-GB" sz="2000" dirty="0" err="1"/>
              <a:t>scanf</a:t>
            </a:r>
            <a:r>
              <a:rPr lang="en-GB" sz="2000" dirty="0"/>
              <a:t>("%</a:t>
            </a:r>
            <a:r>
              <a:rPr lang="en-GB" sz="2000" dirty="0" err="1"/>
              <a:t>d",&amp;n</a:t>
            </a:r>
            <a:r>
              <a:rPr lang="en-GB" sz="2000" dirty="0"/>
              <a:t>);</a:t>
            </a:r>
          </a:p>
          <a:p>
            <a:r>
              <a:rPr lang="en-GB" sz="2000" dirty="0"/>
              <a:t>    result = factorial(n);</a:t>
            </a:r>
          </a:p>
          <a:p>
            <a:r>
              <a:rPr lang="en-GB" sz="2000" dirty="0"/>
              <a:t>    </a:t>
            </a:r>
            <a:r>
              <a:rPr lang="en-GB" sz="2000" dirty="0" err="1"/>
              <a:t>printf</a:t>
            </a:r>
            <a:r>
              <a:rPr lang="en-GB" sz="2000" dirty="0"/>
              <a:t>("Factorial is : %</a:t>
            </a:r>
            <a:r>
              <a:rPr lang="en-GB" sz="2000" dirty="0" err="1"/>
              <a:t>d",result</a:t>
            </a:r>
            <a:r>
              <a:rPr lang="en-GB" sz="2000" dirty="0"/>
              <a:t>);</a:t>
            </a:r>
          </a:p>
          <a:p>
            <a:endParaRPr lang="en-GB" sz="2000" dirty="0"/>
          </a:p>
          <a:p>
            <a:r>
              <a:rPr lang="en-GB" sz="2000" dirty="0"/>
              <a:t>    return 0;</a:t>
            </a:r>
          </a:p>
          <a:p>
            <a:r>
              <a:rPr lang="en-GB" sz="2000" dirty="0"/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5943600" y="752850"/>
            <a:ext cx="302105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>
                <a:solidFill>
                  <a:srgbClr val="28A010"/>
                </a:solidFill>
                <a:latin typeface="open sans"/>
              </a:rPr>
              <a:t>factorial(3) =</a:t>
            </a:r>
            <a:r>
              <a:rPr lang="pt-BR" sz="2400" dirty="0">
                <a:solidFill>
                  <a:srgbClr val="28A010"/>
                </a:solidFill>
              </a:rPr>
              <a:t/>
            </a:r>
            <a:br>
              <a:rPr lang="pt-BR" sz="2400" dirty="0">
                <a:solidFill>
                  <a:srgbClr val="28A010"/>
                </a:solidFill>
              </a:rPr>
            </a:br>
            <a:r>
              <a:rPr lang="pt-BR" sz="2400" dirty="0">
                <a:solidFill>
                  <a:srgbClr val="28A010"/>
                </a:solidFill>
                <a:latin typeface="open sans"/>
              </a:rPr>
              <a:t>3 * factorial(2)</a:t>
            </a:r>
            <a:r>
              <a:rPr lang="pt-BR" sz="2400" dirty="0">
                <a:solidFill>
                  <a:srgbClr val="28A010"/>
                </a:solidFill>
              </a:rPr>
              <a:t/>
            </a:r>
            <a:br>
              <a:rPr lang="pt-BR" sz="2400" dirty="0">
                <a:solidFill>
                  <a:srgbClr val="28A010"/>
                </a:solidFill>
              </a:rPr>
            </a:br>
            <a:r>
              <a:rPr lang="pt-BR" sz="2400" dirty="0">
                <a:solidFill>
                  <a:srgbClr val="28A010"/>
                </a:solidFill>
                <a:latin typeface="open sans"/>
              </a:rPr>
              <a:t>3 * 2 * factorial(1)</a:t>
            </a:r>
            <a:r>
              <a:rPr lang="pt-BR" sz="2400" dirty="0">
                <a:solidFill>
                  <a:srgbClr val="28A010"/>
                </a:solidFill>
              </a:rPr>
              <a:t/>
            </a:r>
            <a:br>
              <a:rPr lang="pt-BR" sz="2400" dirty="0">
                <a:solidFill>
                  <a:srgbClr val="28A010"/>
                </a:solidFill>
              </a:rPr>
            </a:br>
            <a:r>
              <a:rPr lang="pt-BR" sz="2400" dirty="0" smtClean="0">
                <a:solidFill>
                  <a:srgbClr val="28A010"/>
                </a:solidFill>
                <a:latin typeface="open sans"/>
              </a:rPr>
              <a:t>3 </a:t>
            </a:r>
            <a:r>
              <a:rPr lang="pt-BR" sz="2400" dirty="0">
                <a:solidFill>
                  <a:srgbClr val="28A010"/>
                </a:solidFill>
                <a:latin typeface="open sans"/>
              </a:rPr>
              <a:t>* 2 * 1 </a:t>
            </a:r>
            <a:r>
              <a:rPr lang="pt-BR" sz="2400" dirty="0">
                <a:solidFill>
                  <a:srgbClr val="28A010"/>
                </a:solidFill>
              </a:rPr>
              <a:t/>
            </a:r>
            <a:br>
              <a:rPr lang="pt-BR" sz="2400" dirty="0">
                <a:solidFill>
                  <a:srgbClr val="28A010"/>
                </a:solidFill>
              </a:rPr>
            </a:br>
            <a:r>
              <a:rPr lang="pt-BR" sz="2400" dirty="0">
                <a:solidFill>
                  <a:srgbClr val="28A010"/>
                </a:solidFill>
                <a:latin typeface="open sans"/>
              </a:rPr>
              <a:t>= 6</a:t>
            </a:r>
            <a:endParaRPr lang="en-GB" sz="2400" dirty="0">
              <a:solidFill>
                <a:srgbClr val="28A0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1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>
                <a:latin typeface="Times New Roman" panose="02020603050405020304" pitchFamily="18" charset="0"/>
                <a:cs typeface="Times New Roman" panose="02020603050405020304" pitchFamily="18" charset="0"/>
              </a:rPr>
              <a:t>factorial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11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475428"/>
            <a:ext cx="7430791" cy="432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53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Digit sum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12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0829" y="1482952"/>
            <a:ext cx="888845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400" b="1" dirty="0" smtClean="0"/>
          </a:p>
          <a:p>
            <a:pPr algn="ctr"/>
            <a:r>
              <a:rPr lang="en-GB" sz="3600" b="1" dirty="0" smtClean="0"/>
              <a:t>Given </a:t>
            </a:r>
            <a:r>
              <a:rPr lang="en-GB" sz="3600" b="1" dirty="0"/>
              <a:t>a </a:t>
            </a:r>
            <a:r>
              <a:rPr lang="en-GB" sz="3600" b="1" dirty="0" smtClean="0"/>
              <a:t>number (Max-7),  </a:t>
            </a:r>
          </a:p>
          <a:p>
            <a:pPr algn="ctr"/>
            <a:r>
              <a:rPr lang="en-GB" sz="3600" b="1" dirty="0" smtClean="0"/>
              <a:t>find </a:t>
            </a:r>
            <a:r>
              <a:rPr lang="en-GB" sz="3600" b="1" dirty="0"/>
              <a:t>sum of its digits using recursion</a:t>
            </a:r>
            <a:r>
              <a:rPr lang="en-GB" sz="3600" b="1" dirty="0" smtClean="0"/>
              <a:t>.</a:t>
            </a:r>
          </a:p>
          <a:p>
            <a:pPr algn="ctr"/>
            <a:endParaRPr lang="en-GB" sz="3600" b="1" dirty="0"/>
          </a:p>
          <a:p>
            <a:pPr algn="ctr"/>
            <a:r>
              <a:rPr lang="en-GB" sz="2800" dirty="0"/>
              <a:t>Input : 12345</a:t>
            </a:r>
          </a:p>
          <a:p>
            <a:pPr algn="ctr"/>
            <a:r>
              <a:rPr lang="en-GB" sz="2800" dirty="0"/>
              <a:t>Output : 15</a:t>
            </a:r>
          </a:p>
          <a:p>
            <a:pPr algn="ctr"/>
            <a:endParaRPr lang="en-GB" sz="2800" dirty="0"/>
          </a:p>
          <a:p>
            <a:pPr algn="ctr"/>
            <a:r>
              <a:rPr lang="en-GB" sz="2800" dirty="0"/>
              <a:t>Input : </a:t>
            </a:r>
            <a:r>
              <a:rPr lang="en-GB" sz="2800" dirty="0" smtClean="0"/>
              <a:t>456320</a:t>
            </a:r>
            <a:endParaRPr lang="en-GB" sz="2800" dirty="0"/>
          </a:p>
          <a:p>
            <a:pPr algn="ctr"/>
            <a:r>
              <a:rPr lang="en-GB" sz="2800" dirty="0"/>
              <a:t>Output :20</a:t>
            </a:r>
          </a:p>
          <a:p>
            <a:pPr algn="ctr"/>
            <a:r>
              <a:rPr lang="en-GB" sz="2800" dirty="0"/>
              <a:t> </a:t>
            </a:r>
            <a:endParaRPr lang="en-GB" sz="2800" dirty="0" smtClean="0"/>
          </a:p>
        </p:txBody>
      </p:sp>
    </p:spTree>
    <p:extLst>
      <p:ext uri="{BB962C8B-B14F-4D97-AF65-F5344CB8AC3E}">
        <p14:creationId xmlns:p14="http://schemas.microsoft.com/office/powerpoint/2010/main" val="381881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 sum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13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62000" y="930812"/>
            <a:ext cx="63246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#include &lt;</a:t>
            </a:r>
            <a:r>
              <a:rPr lang="en-GB" b="1" dirty="0" err="1"/>
              <a:t>stdio.h</a:t>
            </a:r>
            <a:r>
              <a:rPr lang="en-GB" b="1" dirty="0"/>
              <a:t>&gt;</a:t>
            </a:r>
          </a:p>
          <a:p>
            <a:endParaRPr lang="en-GB" b="1" dirty="0"/>
          </a:p>
          <a:p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b="1" dirty="0" err="1"/>
              <a:t>sum_of_digit</a:t>
            </a:r>
            <a:r>
              <a:rPr lang="en-GB" b="1" dirty="0"/>
              <a:t>(</a:t>
            </a:r>
            <a:r>
              <a:rPr lang="en-GB" b="1" dirty="0" err="1"/>
              <a:t>int</a:t>
            </a:r>
            <a:r>
              <a:rPr lang="en-GB" b="1" dirty="0"/>
              <a:t> n)</a:t>
            </a:r>
          </a:p>
          <a:p>
            <a:r>
              <a:rPr lang="en-GB" b="1" dirty="0"/>
              <a:t>{</a:t>
            </a:r>
          </a:p>
          <a:p>
            <a:r>
              <a:rPr lang="en-GB" b="1" dirty="0"/>
              <a:t>    if (n == 0)</a:t>
            </a:r>
          </a:p>
          <a:p>
            <a:r>
              <a:rPr lang="en-GB" b="1" dirty="0"/>
              <a:t>       return 0;</a:t>
            </a:r>
          </a:p>
          <a:p>
            <a:endParaRPr lang="en-GB" b="1" dirty="0"/>
          </a:p>
          <a:p>
            <a:r>
              <a:rPr lang="en-GB" b="1" dirty="0"/>
              <a:t>    return (n % 10 + </a:t>
            </a:r>
            <a:r>
              <a:rPr lang="en-GB" b="1" dirty="0" err="1"/>
              <a:t>sum_of_digit</a:t>
            </a:r>
            <a:r>
              <a:rPr lang="en-GB" b="1" dirty="0"/>
              <a:t>(n / 10));</a:t>
            </a:r>
          </a:p>
          <a:p>
            <a:r>
              <a:rPr lang="en-GB" b="1" dirty="0"/>
              <a:t>}</a:t>
            </a:r>
          </a:p>
          <a:p>
            <a:endParaRPr lang="en-GB" b="1" dirty="0"/>
          </a:p>
          <a:p>
            <a:r>
              <a:rPr lang="en-GB" b="1" dirty="0" err="1"/>
              <a:t>int</a:t>
            </a:r>
            <a:r>
              <a:rPr lang="en-GB" b="1" dirty="0"/>
              <a:t> main()</a:t>
            </a:r>
          </a:p>
          <a:p>
            <a:r>
              <a:rPr lang="en-GB" b="1" dirty="0"/>
              <a:t>{</a:t>
            </a:r>
          </a:p>
          <a:p>
            <a:r>
              <a:rPr lang="en-GB" b="1" dirty="0"/>
              <a:t>    </a:t>
            </a:r>
            <a:r>
              <a:rPr lang="en-GB" b="1" dirty="0" err="1"/>
              <a:t>int</a:t>
            </a:r>
            <a:r>
              <a:rPr lang="en-GB" b="1" dirty="0"/>
              <a:t> </a:t>
            </a:r>
            <a:r>
              <a:rPr lang="en-GB" b="1" dirty="0" err="1"/>
              <a:t>num</a:t>
            </a:r>
            <a:r>
              <a:rPr lang="en-GB" b="1" dirty="0"/>
              <a:t>;</a:t>
            </a:r>
          </a:p>
          <a:p>
            <a:r>
              <a:rPr lang="en-GB" b="1" dirty="0"/>
              <a:t>    </a:t>
            </a:r>
            <a:r>
              <a:rPr lang="en-GB" b="1" dirty="0" err="1"/>
              <a:t>scanf</a:t>
            </a:r>
            <a:r>
              <a:rPr lang="en-GB" b="1" dirty="0"/>
              <a:t>("%d",&amp;</a:t>
            </a:r>
            <a:r>
              <a:rPr lang="en-GB" b="1" dirty="0" err="1"/>
              <a:t>num</a:t>
            </a:r>
            <a:r>
              <a:rPr lang="en-GB" b="1" dirty="0"/>
              <a:t>);</a:t>
            </a:r>
          </a:p>
          <a:p>
            <a:r>
              <a:rPr lang="en-GB" b="1" dirty="0"/>
              <a:t>    </a:t>
            </a:r>
            <a:r>
              <a:rPr lang="en-GB" b="1" dirty="0" err="1"/>
              <a:t>int</a:t>
            </a:r>
            <a:r>
              <a:rPr lang="en-GB" b="1" dirty="0"/>
              <a:t> result = </a:t>
            </a:r>
            <a:r>
              <a:rPr lang="en-GB" b="1" dirty="0" err="1"/>
              <a:t>sum_of_digit</a:t>
            </a:r>
            <a:r>
              <a:rPr lang="en-GB" b="1" dirty="0"/>
              <a:t>(</a:t>
            </a:r>
            <a:r>
              <a:rPr lang="en-GB" b="1" dirty="0" err="1"/>
              <a:t>num</a:t>
            </a:r>
            <a:r>
              <a:rPr lang="en-GB" b="1" dirty="0"/>
              <a:t>);</a:t>
            </a:r>
          </a:p>
          <a:p>
            <a:r>
              <a:rPr lang="en-GB" b="1" dirty="0"/>
              <a:t>    </a:t>
            </a:r>
            <a:r>
              <a:rPr lang="en-GB" b="1" dirty="0" err="1"/>
              <a:t>printf</a:t>
            </a:r>
            <a:r>
              <a:rPr lang="en-GB" b="1" dirty="0"/>
              <a:t>("Sum of digits in %d is %d\n", </a:t>
            </a:r>
            <a:r>
              <a:rPr lang="en-GB" b="1" dirty="0" err="1"/>
              <a:t>num</a:t>
            </a:r>
            <a:r>
              <a:rPr lang="en-GB" b="1" dirty="0"/>
              <a:t>, result);</a:t>
            </a:r>
          </a:p>
          <a:p>
            <a:r>
              <a:rPr lang="en-GB" b="1" dirty="0"/>
              <a:t>    return 0;</a:t>
            </a:r>
          </a:p>
          <a:p>
            <a:r>
              <a:rPr lang="en-GB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5844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 sum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14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" y="665779"/>
            <a:ext cx="8956675" cy="578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81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 sum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15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2608" y="1077975"/>
            <a:ext cx="8382000" cy="3890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dirty="0">
                <a:latin typeface="Roboto"/>
              </a:rPr>
              <a:t>Let number be 12345.</a:t>
            </a:r>
            <a:r>
              <a:rPr lang="en-GB" dirty="0"/>
              <a:t/>
            </a:r>
            <a:br>
              <a:rPr lang="en-GB" dirty="0"/>
            </a:br>
            <a:r>
              <a:rPr lang="en-GB" dirty="0">
                <a:latin typeface="Roboto"/>
              </a:rPr>
              <a:t>Step 1-&gt; 12345 % 10 which is equal-too 5 + ( send 12345/10 to next step )</a:t>
            </a:r>
            <a:r>
              <a:rPr lang="en-GB" dirty="0"/>
              <a:t/>
            </a:r>
            <a:br>
              <a:rPr lang="en-GB" dirty="0"/>
            </a:br>
            <a:r>
              <a:rPr lang="en-GB" dirty="0">
                <a:latin typeface="Roboto"/>
              </a:rPr>
              <a:t>Step 2-&gt; 1234 % 10 which is equal-too 4 + ( send 1234/10 to next step )</a:t>
            </a:r>
            <a:r>
              <a:rPr lang="en-GB" dirty="0"/>
              <a:t/>
            </a:r>
            <a:br>
              <a:rPr lang="en-GB" dirty="0"/>
            </a:br>
            <a:r>
              <a:rPr lang="en-GB" dirty="0">
                <a:latin typeface="Roboto"/>
              </a:rPr>
              <a:t>Step 3-&gt; 123 % 10 which is equal-too 3 + ( send 123/10 to next step )</a:t>
            </a:r>
            <a:r>
              <a:rPr lang="en-GB" dirty="0"/>
              <a:t/>
            </a:r>
            <a:br>
              <a:rPr lang="en-GB" dirty="0"/>
            </a:br>
            <a:r>
              <a:rPr lang="en-GB" dirty="0">
                <a:latin typeface="Roboto"/>
              </a:rPr>
              <a:t>Step 4-&gt; 12 % 10 which is equal-too 2 + ( send 12/10 to next step )</a:t>
            </a:r>
            <a:r>
              <a:rPr lang="en-GB" dirty="0"/>
              <a:t/>
            </a:r>
            <a:br>
              <a:rPr lang="en-GB" dirty="0"/>
            </a:br>
            <a:r>
              <a:rPr lang="en-GB" dirty="0">
                <a:latin typeface="Roboto"/>
              </a:rPr>
              <a:t>Step 5-&gt; 1 % 10 which is equal-too 1 + ( send 1/10 to next step )</a:t>
            </a:r>
            <a:r>
              <a:rPr lang="en-GB" dirty="0"/>
              <a:t/>
            </a:r>
            <a:br>
              <a:rPr lang="en-GB" dirty="0"/>
            </a:br>
            <a:r>
              <a:rPr lang="en-GB" dirty="0">
                <a:latin typeface="Roboto"/>
              </a:rPr>
              <a:t>Step 6-&gt; 0 algorithm stops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033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Single digit sum 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16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2608" y="719990"/>
            <a:ext cx="8382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Roboto"/>
              </a:rPr>
              <a:t>#include &lt;</a:t>
            </a:r>
            <a:r>
              <a:rPr lang="en-GB" dirty="0" err="1">
                <a:latin typeface="Roboto"/>
              </a:rPr>
              <a:t>stdio.h</a:t>
            </a:r>
            <a:r>
              <a:rPr lang="en-GB" dirty="0">
                <a:latin typeface="Roboto"/>
              </a:rPr>
              <a:t>&gt;</a:t>
            </a:r>
          </a:p>
          <a:p>
            <a:r>
              <a:rPr lang="en-GB" dirty="0" err="1">
                <a:latin typeface="Roboto"/>
              </a:rPr>
              <a:t>int</a:t>
            </a:r>
            <a:r>
              <a:rPr lang="en-GB" dirty="0">
                <a:latin typeface="Roboto"/>
              </a:rPr>
              <a:t> </a:t>
            </a:r>
            <a:r>
              <a:rPr lang="en-GB" dirty="0" err="1">
                <a:latin typeface="Roboto"/>
              </a:rPr>
              <a:t>DigitSum</a:t>
            </a:r>
            <a:r>
              <a:rPr lang="en-GB" dirty="0">
                <a:latin typeface="Roboto"/>
              </a:rPr>
              <a:t>(</a:t>
            </a:r>
            <a:r>
              <a:rPr lang="en-GB" dirty="0" err="1">
                <a:latin typeface="Roboto"/>
              </a:rPr>
              <a:t>int</a:t>
            </a:r>
            <a:r>
              <a:rPr lang="en-GB" dirty="0">
                <a:latin typeface="Roboto"/>
              </a:rPr>
              <a:t> </a:t>
            </a:r>
            <a:r>
              <a:rPr lang="en-GB" dirty="0" err="1">
                <a:latin typeface="Roboto"/>
              </a:rPr>
              <a:t>num</a:t>
            </a:r>
            <a:r>
              <a:rPr lang="en-GB" dirty="0">
                <a:latin typeface="Roboto"/>
              </a:rPr>
              <a:t>);</a:t>
            </a:r>
          </a:p>
          <a:p>
            <a:r>
              <a:rPr lang="en-GB" dirty="0" err="1">
                <a:latin typeface="Roboto"/>
              </a:rPr>
              <a:t>int</a:t>
            </a:r>
            <a:r>
              <a:rPr lang="en-GB" dirty="0">
                <a:latin typeface="Roboto"/>
              </a:rPr>
              <a:t> main()</a:t>
            </a:r>
          </a:p>
          <a:p>
            <a:r>
              <a:rPr lang="en-GB" dirty="0">
                <a:latin typeface="Roboto"/>
              </a:rPr>
              <a:t>{</a:t>
            </a:r>
          </a:p>
          <a:p>
            <a:r>
              <a:rPr lang="en-GB" dirty="0">
                <a:latin typeface="Roboto"/>
              </a:rPr>
              <a:t>    </a:t>
            </a:r>
            <a:r>
              <a:rPr lang="en-GB" dirty="0" err="1">
                <a:latin typeface="Roboto"/>
              </a:rPr>
              <a:t>int</a:t>
            </a:r>
            <a:r>
              <a:rPr lang="en-GB" dirty="0">
                <a:latin typeface="Roboto"/>
              </a:rPr>
              <a:t> n1, sum;</a:t>
            </a:r>
          </a:p>
          <a:p>
            <a:r>
              <a:rPr lang="en-GB" dirty="0">
                <a:latin typeface="Roboto"/>
              </a:rPr>
              <a:t>    </a:t>
            </a:r>
            <a:r>
              <a:rPr lang="en-GB" dirty="0" err="1">
                <a:latin typeface="Roboto"/>
              </a:rPr>
              <a:t>scanf</a:t>
            </a:r>
            <a:r>
              <a:rPr lang="en-GB" dirty="0">
                <a:latin typeface="Roboto"/>
              </a:rPr>
              <a:t>("%d", &amp;n1);</a:t>
            </a:r>
          </a:p>
          <a:p>
            <a:r>
              <a:rPr lang="en-GB" dirty="0">
                <a:latin typeface="Roboto"/>
              </a:rPr>
              <a:t>    </a:t>
            </a:r>
            <a:r>
              <a:rPr lang="en-GB" dirty="0" err="1">
                <a:latin typeface="Roboto"/>
              </a:rPr>
              <a:t>int</a:t>
            </a:r>
            <a:r>
              <a:rPr lang="en-GB" dirty="0">
                <a:latin typeface="Roboto"/>
              </a:rPr>
              <a:t> s=n1;</a:t>
            </a:r>
          </a:p>
          <a:p>
            <a:r>
              <a:rPr lang="en-GB" dirty="0">
                <a:latin typeface="Roboto"/>
              </a:rPr>
              <a:t>    while(s&gt;9)    </a:t>
            </a:r>
          </a:p>
          <a:p>
            <a:r>
              <a:rPr lang="en-GB" dirty="0">
                <a:latin typeface="Roboto"/>
              </a:rPr>
              <a:t>        s = </a:t>
            </a:r>
            <a:r>
              <a:rPr lang="en-GB" dirty="0" err="1">
                <a:latin typeface="Roboto"/>
              </a:rPr>
              <a:t>DigitSum</a:t>
            </a:r>
            <a:r>
              <a:rPr lang="en-GB" dirty="0">
                <a:latin typeface="Roboto"/>
              </a:rPr>
              <a:t>(s);    </a:t>
            </a:r>
          </a:p>
          <a:p>
            <a:endParaRPr lang="en-GB" dirty="0">
              <a:latin typeface="Roboto"/>
            </a:endParaRPr>
          </a:p>
          <a:p>
            <a:r>
              <a:rPr lang="en-GB" dirty="0">
                <a:latin typeface="Roboto"/>
              </a:rPr>
              <a:t>    </a:t>
            </a:r>
            <a:r>
              <a:rPr lang="en-GB" dirty="0" err="1">
                <a:latin typeface="Roboto"/>
              </a:rPr>
              <a:t>printf</a:t>
            </a:r>
            <a:r>
              <a:rPr lang="en-GB" dirty="0">
                <a:latin typeface="Roboto"/>
              </a:rPr>
              <a:t>("The Sum of digits of %d = %d\n\n", n1,s);</a:t>
            </a:r>
          </a:p>
          <a:p>
            <a:r>
              <a:rPr lang="en-GB" dirty="0">
                <a:latin typeface="Roboto"/>
              </a:rPr>
              <a:t>    return 0;</a:t>
            </a:r>
          </a:p>
          <a:p>
            <a:r>
              <a:rPr lang="en-GB" dirty="0">
                <a:latin typeface="Roboto"/>
              </a:rPr>
              <a:t>}</a:t>
            </a:r>
          </a:p>
          <a:p>
            <a:endParaRPr lang="en-GB" dirty="0">
              <a:latin typeface="Roboto"/>
            </a:endParaRPr>
          </a:p>
          <a:p>
            <a:r>
              <a:rPr lang="en-GB" dirty="0" err="1">
                <a:latin typeface="Roboto"/>
              </a:rPr>
              <a:t>int</a:t>
            </a:r>
            <a:r>
              <a:rPr lang="en-GB" dirty="0">
                <a:latin typeface="Roboto"/>
              </a:rPr>
              <a:t> </a:t>
            </a:r>
            <a:r>
              <a:rPr lang="en-GB" dirty="0" err="1">
                <a:latin typeface="Roboto"/>
              </a:rPr>
              <a:t>DigitSum</a:t>
            </a:r>
            <a:r>
              <a:rPr lang="en-GB" dirty="0">
                <a:latin typeface="Roboto"/>
              </a:rPr>
              <a:t>(</a:t>
            </a:r>
            <a:r>
              <a:rPr lang="en-GB" dirty="0" err="1">
                <a:latin typeface="Roboto"/>
              </a:rPr>
              <a:t>int</a:t>
            </a:r>
            <a:r>
              <a:rPr lang="en-GB" dirty="0">
                <a:latin typeface="Roboto"/>
              </a:rPr>
              <a:t> n1)</a:t>
            </a:r>
          </a:p>
          <a:p>
            <a:r>
              <a:rPr lang="en-GB" dirty="0">
                <a:latin typeface="Roboto"/>
              </a:rPr>
              <a:t>{</a:t>
            </a:r>
          </a:p>
          <a:p>
            <a:r>
              <a:rPr lang="en-GB" dirty="0">
                <a:latin typeface="Roboto"/>
              </a:rPr>
              <a:t>    if(n1 == 0)</a:t>
            </a:r>
          </a:p>
          <a:p>
            <a:r>
              <a:rPr lang="en-GB" dirty="0">
                <a:latin typeface="Roboto"/>
              </a:rPr>
              <a:t>        return 0;</a:t>
            </a:r>
          </a:p>
          <a:p>
            <a:r>
              <a:rPr lang="en-GB" dirty="0">
                <a:latin typeface="Roboto"/>
              </a:rPr>
              <a:t>    return ((n1 % 10) + </a:t>
            </a:r>
            <a:r>
              <a:rPr lang="en-GB" dirty="0" err="1">
                <a:latin typeface="Roboto"/>
              </a:rPr>
              <a:t>DigitSum</a:t>
            </a:r>
            <a:r>
              <a:rPr lang="en-GB" dirty="0">
                <a:latin typeface="Roboto"/>
              </a:rPr>
              <a:t>(n1 / 10));//calling the function </a:t>
            </a:r>
            <a:r>
              <a:rPr lang="en-GB" dirty="0" err="1">
                <a:latin typeface="Roboto"/>
              </a:rPr>
              <a:t>DigitSum</a:t>
            </a:r>
            <a:r>
              <a:rPr lang="en-GB" dirty="0">
                <a:latin typeface="Roboto"/>
              </a:rPr>
              <a:t> itself</a:t>
            </a:r>
          </a:p>
          <a:p>
            <a:r>
              <a:rPr lang="en-GB" dirty="0">
                <a:latin typeface="Robot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73420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8477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Roboto"/>
              </a:rPr>
              <a:t>Fibonacci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17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56952" y="1100134"/>
            <a:ext cx="67762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/>
            <a:r>
              <a:rPr lang="en-GB" sz="3600" dirty="0">
                <a:latin typeface="Roboto"/>
              </a:rPr>
              <a:t>Program for Fibonacci </a:t>
            </a:r>
            <a:r>
              <a:rPr lang="en-GB" sz="3600" dirty="0" smtClean="0">
                <a:latin typeface="Roboto"/>
              </a:rPr>
              <a:t>numbers </a:t>
            </a:r>
            <a:endParaRPr lang="en-GB" sz="3600" b="0" i="0" dirty="0">
              <a:effectLst/>
              <a:latin typeface="Roboto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058" y="2404535"/>
            <a:ext cx="7620000" cy="292417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581400" y="4648200"/>
            <a:ext cx="17526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655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8477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Roboto"/>
              </a:rPr>
              <a:t>Fibonacci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18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525" y="621688"/>
            <a:ext cx="6991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GB" sz="2200" dirty="0">
                <a:latin typeface="Roboto"/>
              </a:rPr>
              <a:t>Program for Fibonacci numbers</a:t>
            </a:r>
            <a:endParaRPr lang="en-GB" sz="2200" b="0" i="0" dirty="0">
              <a:effectLst/>
              <a:latin typeface="Roboto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6876" y="1496103"/>
            <a:ext cx="89134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/>
              <a:t>Method 1:</a:t>
            </a:r>
            <a:r>
              <a:rPr lang="en-GB" sz="2400" dirty="0" smtClean="0"/>
              <a:t>(</a:t>
            </a:r>
            <a:r>
              <a:rPr lang="en-GB" sz="2400" dirty="0"/>
              <a:t>Using formula)</a:t>
            </a:r>
            <a:br>
              <a:rPr lang="en-GB" sz="2400" dirty="0"/>
            </a:br>
            <a:r>
              <a:rPr lang="en-GB" sz="2400" dirty="0"/>
              <a:t>In this method we directly implement the formula for nth term in the </a:t>
            </a:r>
            <a:r>
              <a:rPr lang="en-GB" sz="2400" dirty="0" smtClean="0"/>
              <a:t>Fibonacci </a:t>
            </a:r>
            <a:r>
              <a:rPr lang="en-GB" sz="2400" dirty="0"/>
              <a:t>series</a:t>
            </a:r>
            <a:r>
              <a:rPr lang="en-GB" sz="2400" dirty="0" smtClean="0"/>
              <a:t>.</a:t>
            </a:r>
            <a:endParaRPr lang="en-GB" sz="4000" dirty="0"/>
          </a:p>
        </p:txBody>
      </p:sp>
      <p:sp>
        <p:nvSpPr>
          <p:cNvPr id="5" name="Rectangle 4"/>
          <p:cNvSpPr/>
          <p:nvPr/>
        </p:nvSpPr>
        <p:spPr>
          <a:xfrm>
            <a:off x="1828800" y="3396053"/>
            <a:ext cx="598914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 err="1">
                <a:solidFill>
                  <a:srgbClr val="FF0000"/>
                </a:solidFill>
              </a:rPr>
              <a:t>F</a:t>
            </a:r>
            <a:r>
              <a:rPr lang="en-GB" sz="4400" baseline="-25000" dirty="0" err="1">
                <a:solidFill>
                  <a:srgbClr val="FF0000"/>
                </a:solidFill>
              </a:rPr>
              <a:t>n</a:t>
            </a:r>
            <a:r>
              <a:rPr lang="en-GB" sz="4400" dirty="0">
                <a:solidFill>
                  <a:srgbClr val="FF0000"/>
                </a:solidFill>
              </a:rPr>
              <a:t> = {[(√5 + 1)/2] ^ n} / √5</a:t>
            </a:r>
          </a:p>
        </p:txBody>
      </p:sp>
    </p:spTree>
    <p:extLst>
      <p:ext uri="{BB962C8B-B14F-4D97-AF65-F5344CB8AC3E}">
        <p14:creationId xmlns:p14="http://schemas.microsoft.com/office/powerpoint/2010/main" val="32091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8477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Roboto"/>
              </a:rPr>
              <a:t>Fibonacci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19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525" y="621688"/>
            <a:ext cx="6991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GB" sz="2200" dirty="0">
                <a:latin typeface="Roboto"/>
              </a:rPr>
              <a:t>Program for Fibonacci numbers</a:t>
            </a:r>
            <a:endParaRPr lang="en-GB" sz="2200" b="0" i="0" dirty="0">
              <a:effectLst/>
              <a:latin typeface="Roboto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12700" y="1233808"/>
            <a:ext cx="89134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/>
              <a:t>Method 1:</a:t>
            </a:r>
            <a:r>
              <a:rPr lang="en-GB" sz="2400" dirty="0" smtClean="0"/>
              <a:t>(</a:t>
            </a:r>
            <a:r>
              <a:rPr lang="en-GB" sz="2400" dirty="0"/>
              <a:t>Using formula</a:t>
            </a:r>
            <a:r>
              <a:rPr lang="en-GB" sz="2400" dirty="0" smtClean="0"/>
              <a:t>)</a:t>
            </a:r>
            <a:endParaRPr lang="en-GB" sz="4000" dirty="0"/>
          </a:p>
        </p:txBody>
      </p:sp>
      <p:sp>
        <p:nvSpPr>
          <p:cNvPr id="9" name="Rectangle 8"/>
          <p:cNvSpPr/>
          <p:nvPr/>
        </p:nvSpPr>
        <p:spPr>
          <a:xfrm>
            <a:off x="1905000" y="2064482"/>
            <a:ext cx="457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#include&lt;</a:t>
            </a:r>
            <a:r>
              <a:rPr lang="en-GB" dirty="0" err="1"/>
              <a:t>stdio.h</a:t>
            </a:r>
            <a:r>
              <a:rPr lang="en-GB" dirty="0"/>
              <a:t>&gt;</a:t>
            </a:r>
          </a:p>
          <a:p>
            <a:r>
              <a:rPr lang="en-GB" dirty="0"/>
              <a:t>#include&lt;</a:t>
            </a:r>
            <a:r>
              <a:rPr lang="en-GB" dirty="0" err="1"/>
              <a:t>math.h</a:t>
            </a:r>
            <a:r>
              <a:rPr lang="en-GB" dirty="0"/>
              <a:t>&gt;</a:t>
            </a:r>
          </a:p>
          <a:p>
            <a:endParaRPr lang="en-GB" dirty="0"/>
          </a:p>
          <a:p>
            <a:r>
              <a:rPr lang="en-GB" dirty="0" err="1"/>
              <a:t>int</a:t>
            </a:r>
            <a:r>
              <a:rPr lang="en-GB" dirty="0"/>
              <a:t> fib(</a:t>
            </a:r>
            <a:r>
              <a:rPr lang="en-GB" dirty="0" err="1"/>
              <a:t>int</a:t>
            </a:r>
            <a:r>
              <a:rPr lang="en-GB" dirty="0"/>
              <a:t> n)</a:t>
            </a:r>
          </a:p>
          <a:p>
            <a:r>
              <a:rPr lang="en-GB" dirty="0"/>
              <a:t>{</a:t>
            </a:r>
          </a:p>
          <a:p>
            <a:r>
              <a:rPr lang="en-GB" dirty="0"/>
              <a:t>    double phi = (1 + </a:t>
            </a:r>
            <a:r>
              <a:rPr lang="en-GB" dirty="0" err="1"/>
              <a:t>sqrt</a:t>
            </a:r>
            <a:r>
              <a:rPr lang="en-GB" dirty="0"/>
              <a:t>(5)) / 2;</a:t>
            </a:r>
          </a:p>
          <a:p>
            <a:r>
              <a:rPr lang="en-GB" dirty="0"/>
              <a:t>    return round(pow(phi, n) / </a:t>
            </a:r>
            <a:r>
              <a:rPr lang="en-GB" dirty="0" err="1"/>
              <a:t>sqrt</a:t>
            </a:r>
            <a:r>
              <a:rPr lang="en-GB" dirty="0"/>
              <a:t>(5));</a:t>
            </a:r>
          </a:p>
          <a:p>
            <a:r>
              <a:rPr lang="en-GB" dirty="0"/>
              <a:t>}</a:t>
            </a:r>
          </a:p>
          <a:p>
            <a:r>
              <a:rPr lang="en-GB" dirty="0" err="1"/>
              <a:t>int</a:t>
            </a:r>
            <a:r>
              <a:rPr lang="en-GB" dirty="0"/>
              <a:t> main ()</a:t>
            </a:r>
          </a:p>
          <a:p>
            <a:r>
              <a:rPr lang="en-GB" dirty="0"/>
              <a:t>{</a:t>
            </a:r>
          </a:p>
          <a:p>
            <a:r>
              <a:rPr lang="en-GB" dirty="0"/>
              <a:t>    </a:t>
            </a:r>
            <a:r>
              <a:rPr lang="en-GB" dirty="0" err="1"/>
              <a:t>int</a:t>
            </a:r>
            <a:r>
              <a:rPr lang="en-GB" dirty="0"/>
              <a:t> n;</a:t>
            </a:r>
          </a:p>
          <a:p>
            <a:r>
              <a:rPr lang="en-GB" dirty="0"/>
              <a:t>    </a:t>
            </a:r>
            <a:r>
              <a:rPr lang="en-GB" dirty="0" err="1"/>
              <a:t>scanf</a:t>
            </a:r>
            <a:r>
              <a:rPr lang="en-GB" dirty="0"/>
              <a:t>("%</a:t>
            </a:r>
            <a:r>
              <a:rPr lang="en-GB" dirty="0" err="1"/>
              <a:t>d",&amp;n</a:t>
            </a:r>
            <a:r>
              <a:rPr lang="en-GB" dirty="0"/>
              <a:t>);</a:t>
            </a:r>
          </a:p>
          <a:p>
            <a:r>
              <a:rPr lang="en-GB" dirty="0"/>
              <a:t>    </a:t>
            </a:r>
            <a:r>
              <a:rPr lang="en-GB" dirty="0" err="1"/>
              <a:t>printf</a:t>
            </a:r>
            <a:r>
              <a:rPr lang="en-GB" dirty="0"/>
              <a:t>("%d", fib(n));</a:t>
            </a:r>
          </a:p>
          <a:p>
            <a:r>
              <a:rPr lang="en-GB" dirty="0"/>
              <a:t>    return 0;</a:t>
            </a:r>
          </a:p>
          <a:p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9476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 </a:t>
            </a:r>
            <a:r>
              <a:rPr lang="en-GB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Performance: </a:t>
            </a:r>
            <a:r>
              <a:rPr lang="en-GB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10-Marks: 15-Minutes </a:t>
            </a:r>
            <a:endParaRPr lang="en-US" sz="3000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2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908" y="1265751"/>
            <a:ext cx="824230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400" dirty="0"/>
              <a:t>Write a program in C to print a string in reverse </a:t>
            </a:r>
            <a:r>
              <a:rPr lang="en-GB" sz="4400" dirty="0">
                <a:solidFill>
                  <a:srgbClr val="009900"/>
                </a:solidFill>
              </a:rPr>
              <a:t>using a pointer</a:t>
            </a:r>
            <a:r>
              <a:rPr lang="en-GB" sz="4400" dirty="0" smtClean="0"/>
              <a:t>.</a:t>
            </a:r>
          </a:p>
          <a:p>
            <a:r>
              <a:rPr lang="en-GB" sz="2400" dirty="0" smtClean="0"/>
              <a:t>** don’t use any built in function</a:t>
            </a:r>
            <a:endParaRPr lang="en-GB" sz="2400" dirty="0"/>
          </a:p>
        </p:txBody>
      </p:sp>
      <p:sp>
        <p:nvSpPr>
          <p:cNvPr id="9" name="Rectangle 8"/>
          <p:cNvSpPr/>
          <p:nvPr/>
        </p:nvSpPr>
        <p:spPr>
          <a:xfrm>
            <a:off x="423908" y="364703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400" dirty="0"/>
              <a:t> Input a string : </a:t>
            </a:r>
            <a:r>
              <a:rPr lang="en-GB" sz="2400" dirty="0" err="1" smtClean="0"/>
              <a:t>abc</a:t>
            </a:r>
            <a:r>
              <a:rPr lang="en-GB" sz="2400" dirty="0" smtClean="0"/>
              <a:t> de                                                                                 </a:t>
            </a:r>
            <a:endParaRPr lang="en-GB" sz="2400" dirty="0"/>
          </a:p>
          <a:p>
            <a:r>
              <a:rPr lang="en-GB" sz="2400" dirty="0"/>
              <a:t> Reverse of the string is : </a:t>
            </a:r>
            <a:r>
              <a:rPr lang="en-GB" sz="2400" dirty="0" err="1" smtClean="0"/>
              <a:t>ed</a:t>
            </a:r>
            <a:r>
              <a:rPr lang="en-GB" sz="2400" dirty="0" smtClean="0"/>
              <a:t> </a:t>
            </a:r>
            <a:r>
              <a:rPr lang="en-GB" sz="2400" dirty="0" err="1" smtClean="0"/>
              <a:t>cba</a:t>
            </a:r>
            <a:r>
              <a:rPr lang="en-GB" sz="2400" dirty="0" smtClean="0"/>
              <a:t>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10632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8477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Roboto"/>
              </a:rPr>
              <a:t>Fibonacci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20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525" y="621688"/>
            <a:ext cx="6991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GB" sz="2200" dirty="0">
                <a:latin typeface="Roboto"/>
              </a:rPr>
              <a:t>Program for Fibonacci numbers</a:t>
            </a:r>
            <a:endParaRPr lang="en-GB" sz="2200" b="0" i="0" dirty="0">
              <a:effectLst/>
              <a:latin typeface="Roboto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525" y="1120265"/>
            <a:ext cx="26883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Method </a:t>
            </a:r>
            <a:r>
              <a:rPr lang="en-GB" dirty="0" smtClean="0"/>
              <a:t>2 </a:t>
            </a:r>
            <a:r>
              <a:rPr lang="en-GB" dirty="0"/>
              <a:t>( Use recursion 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038600" y="1363376"/>
            <a:ext cx="4572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#include&lt;</a:t>
            </a:r>
            <a:r>
              <a:rPr lang="en-GB" dirty="0" err="1"/>
              <a:t>stdio.h</a:t>
            </a:r>
            <a:r>
              <a:rPr lang="en-GB" dirty="0"/>
              <a:t>&gt;</a:t>
            </a:r>
          </a:p>
          <a:p>
            <a:r>
              <a:rPr lang="en-GB" dirty="0" err="1"/>
              <a:t>int</a:t>
            </a:r>
            <a:r>
              <a:rPr lang="en-GB" dirty="0"/>
              <a:t> fib(</a:t>
            </a:r>
            <a:r>
              <a:rPr lang="en-GB" dirty="0" err="1"/>
              <a:t>int</a:t>
            </a:r>
            <a:r>
              <a:rPr lang="en-GB" dirty="0"/>
              <a:t> n)</a:t>
            </a:r>
          </a:p>
          <a:p>
            <a:r>
              <a:rPr lang="en-GB" dirty="0"/>
              <a:t>{</a:t>
            </a:r>
          </a:p>
          <a:p>
            <a:r>
              <a:rPr lang="en-GB" dirty="0"/>
              <a:t>   if (n &lt;= 1)</a:t>
            </a:r>
          </a:p>
          <a:p>
            <a:r>
              <a:rPr lang="en-GB" dirty="0"/>
              <a:t>      return n;</a:t>
            </a:r>
          </a:p>
          <a:p>
            <a:r>
              <a:rPr lang="en-GB" dirty="0"/>
              <a:t>   return fib(n-1) + fib(n-2);</a:t>
            </a:r>
          </a:p>
          <a:p>
            <a:r>
              <a:rPr lang="en-GB" dirty="0"/>
              <a:t>}</a:t>
            </a:r>
          </a:p>
          <a:p>
            <a:endParaRPr lang="en-GB" dirty="0"/>
          </a:p>
          <a:p>
            <a:r>
              <a:rPr lang="en-GB" dirty="0" err="1"/>
              <a:t>int</a:t>
            </a:r>
            <a:r>
              <a:rPr lang="en-GB" dirty="0"/>
              <a:t> main ()</a:t>
            </a:r>
          </a:p>
          <a:p>
            <a:r>
              <a:rPr lang="en-GB" dirty="0"/>
              <a:t>{</a:t>
            </a:r>
          </a:p>
          <a:p>
            <a:r>
              <a:rPr lang="en-GB" dirty="0"/>
              <a:t>   </a:t>
            </a:r>
            <a:r>
              <a:rPr lang="en-GB" dirty="0" err="1"/>
              <a:t>int</a:t>
            </a:r>
            <a:r>
              <a:rPr lang="en-GB" dirty="0"/>
              <a:t> n;</a:t>
            </a:r>
          </a:p>
          <a:p>
            <a:r>
              <a:rPr lang="en-GB" dirty="0"/>
              <a:t>    </a:t>
            </a:r>
            <a:r>
              <a:rPr lang="en-GB" dirty="0" err="1"/>
              <a:t>scanf</a:t>
            </a:r>
            <a:r>
              <a:rPr lang="en-GB" dirty="0"/>
              <a:t>("%</a:t>
            </a:r>
            <a:r>
              <a:rPr lang="en-GB" dirty="0" err="1"/>
              <a:t>d",&amp;n</a:t>
            </a:r>
            <a:r>
              <a:rPr lang="en-GB" dirty="0"/>
              <a:t>);</a:t>
            </a:r>
          </a:p>
          <a:p>
            <a:r>
              <a:rPr lang="en-GB" dirty="0"/>
              <a:t>  </a:t>
            </a:r>
            <a:r>
              <a:rPr lang="en-GB" dirty="0" err="1"/>
              <a:t>printf</a:t>
            </a:r>
            <a:r>
              <a:rPr lang="en-GB" dirty="0"/>
              <a:t>("%d", fib(n));</a:t>
            </a:r>
          </a:p>
          <a:p>
            <a:endParaRPr lang="en-GB" dirty="0"/>
          </a:p>
          <a:p>
            <a:r>
              <a:rPr lang="en-GB" dirty="0"/>
              <a:t>  return 0;</a:t>
            </a:r>
          </a:p>
          <a:p>
            <a:r>
              <a:rPr lang="en-GB" dirty="0"/>
              <a:t>}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525" y="1648427"/>
            <a:ext cx="2819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>
                <a:latin typeface="Roboto"/>
              </a:rPr>
              <a:t>Time Complexity:</a:t>
            </a:r>
            <a:r>
              <a:rPr lang="en-GB" dirty="0">
                <a:latin typeface="Roboto"/>
              </a:rPr>
              <a:t> </a:t>
            </a:r>
            <a:endParaRPr lang="en-GB" dirty="0" smtClean="0">
              <a:latin typeface="Roboto"/>
            </a:endParaRPr>
          </a:p>
          <a:p>
            <a:r>
              <a:rPr lang="en-GB" dirty="0" smtClean="0">
                <a:latin typeface="Roboto"/>
              </a:rPr>
              <a:t>T(n</a:t>
            </a:r>
            <a:r>
              <a:rPr lang="en-GB" dirty="0">
                <a:latin typeface="Roboto"/>
              </a:rPr>
              <a:t>) = T(n-1) + T(n-2) </a:t>
            </a:r>
            <a:endParaRPr lang="en-GB" dirty="0" smtClean="0">
              <a:latin typeface="Roboto"/>
            </a:endParaRPr>
          </a:p>
          <a:p>
            <a:r>
              <a:rPr lang="en-GB" dirty="0" smtClean="0">
                <a:latin typeface="Roboto"/>
              </a:rPr>
              <a:t>which </a:t>
            </a:r>
            <a:r>
              <a:rPr lang="en-GB" dirty="0">
                <a:latin typeface="Roboto"/>
              </a:rPr>
              <a:t>is exponential.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8007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84775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Roboto"/>
              </a:rPr>
              <a:t>Fibonacci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21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525" y="621688"/>
            <a:ext cx="6991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GB" sz="2200" dirty="0">
                <a:latin typeface="Roboto"/>
              </a:rPr>
              <a:t>Program for Fibonacci numbers</a:t>
            </a:r>
            <a:endParaRPr lang="en-GB" sz="2200" b="0" i="0" dirty="0">
              <a:effectLst/>
              <a:latin typeface="Roboto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69436"/>
            <a:ext cx="5705475" cy="570547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038600" y="6302394"/>
            <a:ext cx="17526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71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GCD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22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829" y="1077975"/>
            <a:ext cx="6505846" cy="510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14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GCD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23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525" y="1240351"/>
            <a:ext cx="7086599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/>
              <a:t>#include&lt;</a:t>
            </a:r>
            <a:r>
              <a:rPr lang="en-GB" sz="2000" dirty="0" err="1"/>
              <a:t>stdio.h</a:t>
            </a:r>
            <a:r>
              <a:rPr lang="en-GB" sz="2000" dirty="0"/>
              <a:t>&gt;</a:t>
            </a:r>
          </a:p>
          <a:p>
            <a:r>
              <a:rPr lang="en-GB" sz="2000" dirty="0" err="1" smtClean="0"/>
              <a:t>int</a:t>
            </a:r>
            <a:r>
              <a:rPr lang="en-GB" sz="2000" dirty="0" smtClean="0"/>
              <a:t> </a:t>
            </a:r>
            <a:r>
              <a:rPr lang="en-GB" sz="2000" dirty="0" err="1"/>
              <a:t>findGCD</a:t>
            </a:r>
            <a:r>
              <a:rPr lang="en-GB" sz="2000" dirty="0"/>
              <a:t>(</a:t>
            </a:r>
            <a:r>
              <a:rPr lang="en-GB" sz="2000" dirty="0" err="1"/>
              <a:t>int</a:t>
            </a:r>
            <a:r>
              <a:rPr lang="en-GB" sz="2000" dirty="0"/>
              <a:t> num1,int num2);</a:t>
            </a:r>
          </a:p>
          <a:p>
            <a:r>
              <a:rPr lang="en-GB" sz="2000" dirty="0" err="1"/>
              <a:t>int</a:t>
            </a:r>
            <a:r>
              <a:rPr lang="en-GB" sz="2000" dirty="0"/>
              <a:t> main()</a:t>
            </a:r>
          </a:p>
          <a:p>
            <a:r>
              <a:rPr lang="en-GB" sz="2000" dirty="0"/>
              <a:t>{</a:t>
            </a:r>
          </a:p>
          <a:p>
            <a:r>
              <a:rPr lang="en-GB" sz="2000" dirty="0"/>
              <a:t>  </a:t>
            </a:r>
            <a:r>
              <a:rPr lang="en-GB" sz="2000" dirty="0" err="1"/>
              <a:t>int</a:t>
            </a:r>
            <a:r>
              <a:rPr lang="en-GB" sz="2000" dirty="0"/>
              <a:t> num1,num2,gcd;</a:t>
            </a:r>
          </a:p>
          <a:p>
            <a:r>
              <a:rPr lang="en-GB" sz="2000" dirty="0"/>
              <a:t>  </a:t>
            </a:r>
            <a:r>
              <a:rPr lang="en-GB" sz="2000" dirty="0" err="1"/>
              <a:t>printf</a:t>
            </a:r>
            <a:r>
              <a:rPr lang="en-GB" sz="2000" dirty="0"/>
              <a:t>(" Input 1st number: ");</a:t>
            </a:r>
          </a:p>
          <a:p>
            <a:r>
              <a:rPr lang="en-GB" sz="2000" dirty="0"/>
              <a:t>  </a:t>
            </a:r>
            <a:r>
              <a:rPr lang="en-GB" sz="2000" dirty="0" err="1"/>
              <a:t>scanf</a:t>
            </a:r>
            <a:r>
              <a:rPr lang="en-GB" sz="2000" dirty="0"/>
              <a:t>("%d",&amp;num1);</a:t>
            </a:r>
          </a:p>
          <a:p>
            <a:r>
              <a:rPr lang="en-GB" sz="2000" dirty="0"/>
              <a:t>  </a:t>
            </a:r>
            <a:r>
              <a:rPr lang="en-GB" sz="2000" dirty="0" err="1"/>
              <a:t>printf</a:t>
            </a:r>
            <a:r>
              <a:rPr lang="en-GB" sz="2000" dirty="0"/>
              <a:t>(" Input 2nd number: ");</a:t>
            </a:r>
          </a:p>
          <a:p>
            <a:r>
              <a:rPr lang="en-GB" sz="2000" dirty="0"/>
              <a:t>  </a:t>
            </a:r>
            <a:r>
              <a:rPr lang="en-GB" sz="2000" dirty="0" err="1"/>
              <a:t>scanf</a:t>
            </a:r>
            <a:r>
              <a:rPr lang="en-GB" sz="2000" dirty="0"/>
              <a:t>("%d",&amp;num2);</a:t>
            </a:r>
          </a:p>
          <a:p>
            <a:endParaRPr lang="en-GB" sz="2000" dirty="0"/>
          </a:p>
          <a:p>
            <a:r>
              <a:rPr lang="en-GB" sz="2000" dirty="0"/>
              <a:t>  </a:t>
            </a:r>
            <a:r>
              <a:rPr lang="en-GB" sz="2000" dirty="0" err="1"/>
              <a:t>gcd</a:t>
            </a:r>
            <a:r>
              <a:rPr lang="en-GB" sz="2000" dirty="0"/>
              <a:t> = </a:t>
            </a:r>
            <a:r>
              <a:rPr lang="en-GB" sz="2000" dirty="0" err="1"/>
              <a:t>findGCD</a:t>
            </a:r>
            <a:r>
              <a:rPr lang="en-GB" sz="2000" dirty="0"/>
              <a:t>(num1,num2);</a:t>
            </a:r>
          </a:p>
          <a:p>
            <a:r>
              <a:rPr lang="en-GB" sz="2000" dirty="0"/>
              <a:t>  </a:t>
            </a:r>
            <a:r>
              <a:rPr lang="en-GB" sz="2000" dirty="0" err="1"/>
              <a:t>printf</a:t>
            </a:r>
            <a:r>
              <a:rPr lang="en-GB" sz="2000" dirty="0"/>
              <a:t>("\n The GCD of %d and %d is: %d\n\n",num1,num2,gcd);</a:t>
            </a:r>
          </a:p>
          <a:p>
            <a:r>
              <a:rPr lang="en-GB" sz="2000" dirty="0"/>
              <a:t>  return 0;</a:t>
            </a:r>
          </a:p>
          <a:p>
            <a:r>
              <a:rPr lang="en-GB" sz="2000" dirty="0" smtClean="0"/>
              <a:t>}</a:t>
            </a:r>
            <a:endParaRPr lang="en-GB" sz="2000" dirty="0"/>
          </a:p>
        </p:txBody>
      </p:sp>
      <p:sp>
        <p:nvSpPr>
          <p:cNvPr id="6" name="Rectangle 5"/>
          <p:cNvSpPr/>
          <p:nvPr/>
        </p:nvSpPr>
        <p:spPr>
          <a:xfrm>
            <a:off x="5105401" y="839399"/>
            <a:ext cx="3886200" cy="34778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dirty="0" err="1"/>
              <a:t>int</a:t>
            </a:r>
            <a:r>
              <a:rPr lang="en-GB" sz="2000" dirty="0"/>
              <a:t> </a:t>
            </a:r>
            <a:r>
              <a:rPr lang="en-GB" sz="2000" dirty="0" err="1"/>
              <a:t>findGCD</a:t>
            </a:r>
            <a:r>
              <a:rPr lang="en-GB" sz="2000" dirty="0"/>
              <a:t>(</a:t>
            </a:r>
            <a:r>
              <a:rPr lang="en-GB" sz="2000" dirty="0" err="1"/>
              <a:t>int</a:t>
            </a:r>
            <a:r>
              <a:rPr lang="en-GB" sz="2000" dirty="0"/>
              <a:t> </a:t>
            </a:r>
            <a:r>
              <a:rPr lang="en-GB" sz="2000" dirty="0" err="1"/>
              <a:t>a,int</a:t>
            </a:r>
            <a:r>
              <a:rPr lang="en-GB" sz="2000" dirty="0"/>
              <a:t> b)</a:t>
            </a:r>
          </a:p>
          <a:p>
            <a:r>
              <a:rPr lang="en-GB" sz="2000" dirty="0"/>
              <a:t>{</a:t>
            </a:r>
          </a:p>
          <a:p>
            <a:r>
              <a:rPr lang="en-GB" sz="2000" dirty="0"/>
              <a:t>     while(a!=b)</a:t>
            </a:r>
          </a:p>
          <a:p>
            <a:r>
              <a:rPr lang="en-GB" sz="2000" dirty="0"/>
              <a:t>     {</a:t>
            </a:r>
          </a:p>
          <a:p>
            <a:r>
              <a:rPr lang="en-GB" sz="2000" dirty="0"/>
              <a:t>          if(a&gt;b)</a:t>
            </a:r>
          </a:p>
          <a:p>
            <a:r>
              <a:rPr lang="en-GB" sz="2000" dirty="0"/>
              <a:t>              return </a:t>
            </a:r>
            <a:r>
              <a:rPr lang="en-GB" sz="2000" dirty="0" err="1"/>
              <a:t>findGCD</a:t>
            </a:r>
            <a:r>
              <a:rPr lang="en-GB" sz="2000" dirty="0"/>
              <a:t>(a-</a:t>
            </a:r>
            <a:r>
              <a:rPr lang="en-GB" sz="2000" dirty="0" err="1"/>
              <a:t>b,b</a:t>
            </a:r>
            <a:r>
              <a:rPr lang="en-GB" sz="2000" dirty="0"/>
              <a:t>);</a:t>
            </a:r>
          </a:p>
          <a:p>
            <a:r>
              <a:rPr lang="en-GB" sz="2000" dirty="0"/>
              <a:t>          else</a:t>
            </a:r>
          </a:p>
          <a:p>
            <a:r>
              <a:rPr lang="en-GB" sz="2000" dirty="0"/>
              <a:t>             return </a:t>
            </a:r>
            <a:r>
              <a:rPr lang="en-GB" sz="2000" dirty="0" err="1"/>
              <a:t>findGCD</a:t>
            </a:r>
            <a:r>
              <a:rPr lang="en-GB" sz="2000" dirty="0"/>
              <a:t>(</a:t>
            </a:r>
            <a:r>
              <a:rPr lang="en-GB" sz="2000" dirty="0" err="1"/>
              <a:t>a,b</a:t>
            </a:r>
            <a:r>
              <a:rPr lang="en-GB" sz="2000" dirty="0"/>
              <a:t>-a);</a:t>
            </a:r>
          </a:p>
          <a:p>
            <a:r>
              <a:rPr lang="en-GB" sz="2000" dirty="0"/>
              <a:t>     }</a:t>
            </a:r>
          </a:p>
          <a:p>
            <a:r>
              <a:rPr lang="en-GB" sz="2000" dirty="0"/>
              <a:t>     return a;</a:t>
            </a:r>
          </a:p>
          <a:p>
            <a:r>
              <a:rPr lang="en-GB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7395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>
                <a:latin typeface="Times New Roman" panose="02020603050405020304" pitchFamily="18" charset="0"/>
                <a:cs typeface="Times New Roman" panose="02020603050405020304" pitchFamily="18" charset="0"/>
              </a:rPr>
              <a:t>C Recursion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24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224" y="685800"/>
            <a:ext cx="88931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latin typeface="Roboto"/>
              </a:rPr>
              <a:t>What is tail recursion</a:t>
            </a:r>
            <a:r>
              <a:rPr lang="en-GB" b="1" dirty="0" smtClean="0">
                <a:latin typeface="Roboto"/>
              </a:rPr>
              <a:t>?</a:t>
            </a:r>
          </a:p>
          <a:p>
            <a:r>
              <a:rPr lang="en-GB" dirty="0"/>
              <a:t/>
            </a:r>
            <a:br>
              <a:rPr lang="en-GB" dirty="0"/>
            </a:br>
            <a:r>
              <a:rPr lang="en-GB" dirty="0">
                <a:latin typeface="Roboto"/>
              </a:rPr>
              <a:t>A recursive function is tail recursive when recursive call is the last thing executed by the function. For example the following C++ function print() is tail recursive.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2143124" y="2807990"/>
            <a:ext cx="585787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void print(</a:t>
            </a:r>
            <a:r>
              <a:rPr lang="en-GB" dirty="0" err="1"/>
              <a:t>int</a:t>
            </a:r>
            <a:r>
              <a:rPr lang="en-GB" dirty="0"/>
              <a:t> n) </a:t>
            </a:r>
          </a:p>
          <a:p>
            <a:r>
              <a:rPr lang="en-GB" dirty="0"/>
              <a:t>{ </a:t>
            </a:r>
          </a:p>
          <a:p>
            <a:r>
              <a:rPr lang="en-GB" dirty="0"/>
              <a:t>    if (n &lt; 0)  return; </a:t>
            </a:r>
          </a:p>
          <a:p>
            <a:r>
              <a:rPr lang="en-GB" dirty="0"/>
              <a:t>    </a:t>
            </a:r>
            <a:r>
              <a:rPr lang="en-GB" dirty="0" err="1"/>
              <a:t>cout</a:t>
            </a:r>
            <a:r>
              <a:rPr lang="en-GB" dirty="0"/>
              <a:t> &lt;&lt; " " &lt;&lt; n; </a:t>
            </a:r>
          </a:p>
          <a:p>
            <a:r>
              <a:rPr lang="en-GB" dirty="0"/>
              <a:t>  </a:t>
            </a:r>
          </a:p>
          <a:p>
            <a:r>
              <a:rPr lang="en-GB" dirty="0"/>
              <a:t>    // The last executed statement is recursive call </a:t>
            </a:r>
          </a:p>
          <a:p>
            <a:r>
              <a:rPr lang="en-GB" dirty="0"/>
              <a:t>    print(n-1); </a:t>
            </a:r>
          </a:p>
          <a:p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8111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 performance solution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25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2400" y="685800"/>
            <a:ext cx="94488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#include &lt;</a:t>
            </a:r>
            <a:r>
              <a:rPr lang="en-GB" sz="1400" dirty="0" err="1"/>
              <a:t>stdio.h</a:t>
            </a:r>
            <a:r>
              <a:rPr lang="en-GB" sz="1400" dirty="0"/>
              <a:t>&gt;</a:t>
            </a:r>
          </a:p>
          <a:p>
            <a:r>
              <a:rPr lang="en-GB" sz="1400" dirty="0" err="1"/>
              <a:t>int</a:t>
            </a:r>
            <a:r>
              <a:rPr lang="en-GB" sz="1400" dirty="0"/>
              <a:t> main()</a:t>
            </a:r>
          </a:p>
          <a:p>
            <a:r>
              <a:rPr lang="en-GB" sz="1400" dirty="0"/>
              <a:t>{</a:t>
            </a:r>
          </a:p>
          <a:p>
            <a:r>
              <a:rPr lang="en-GB" sz="1400" dirty="0"/>
              <a:t>    char str1[50];</a:t>
            </a:r>
          </a:p>
          <a:p>
            <a:r>
              <a:rPr lang="en-GB" sz="1400" dirty="0"/>
              <a:t>    char </a:t>
            </a:r>
            <a:r>
              <a:rPr lang="en-GB" sz="1400" dirty="0" err="1"/>
              <a:t>revstr</a:t>
            </a:r>
            <a:r>
              <a:rPr lang="en-GB" sz="1400" dirty="0"/>
              <a:t>[50];</a:t>
            </a:r>
          </a:p>
          <a:p>
            <a:r>
              <a:rPr lang="en-GB" sz="1400" dirty="0"/>
              <a:t>    char *</a:t>
            </a:r>
            <a:r>
              <a:rPr lang="en-GB" sz="1400" dirty="0" err="1"/>
              <a:t>stptr</a:t>
            </a:r>
            <a:r>
              <a:rPr lang="en-GB" sz="1400" dirty="0"/>
              <a:t> = str1;</a:t>
            </a:r>
          </a:p>
          <a:p>
            <a:r>
              <a:rPr lang="en-GB" sz="1400" dirty="0"/>
              <a:t>    char *</a:t>
            </a:r>
            <a:r>
              <a:rPr lang="en-GB" sz="1400" dirty="0" err="1"/>
              <a:t>rvptr</a:t>
            </a:r>
            <a:r>
              <a:rPr lang="en-GB" sz="1400" dirty="0"/>
              <a:t> = </a:t>
            </a:r>
            <a:r>
              <a:rPr lang="en-GB" sz="1400" dirty="0" err="1"/>
              <a:t>revstr</a:t>
            </a:r>
            <a:r>
              <a:rPr lang="en-GB" sz="1400" dirty="0"/>
              <a:t>;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int</a:t>
            </a:r>
            <a:r>
              <a:rPr lang="en-GB" sz="1400" dirty="0"/>
              <a:t> </a:t>
            </a:r>
            <a:r>
              <a:rPr lang="en-GB" sz="1400" dirty="0" err="1"/>
              <a:t>i</a:t>
            </a:r>
            <a:r>
              <a:rPr lang="en-GB" sz="1400" dirty="0"/>
              <a:t>=-1;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printf</a:t>
            </a:r>
            <a:r>
              <a:rPr lang="en-GB" sz="1400" dirty="0"/>
              <a:t>(" Input a string : ");</a:t>
            </a:r>
          </a:p>
          <a:p>
            <a:r>
              <a:rPr lang="en-GB" sz="1400" dirty="0"/>
              <a:t>    gets(str1);</a:t>
            </a:r>
          </a:p>
          <a:p>
            <a:r>
              <a:rPr lang="en-GB" sz="1400" dirty="0"/>
              <a:t>    while(*</a:t>
            </a:r>
            <a:r>
              <a:rPr lang="en-GB" sz="1400" dirty="0" err="1"/>
              <a:t>stptr</a:t>
            </a:r>
            <a:r>
              <a:rPr lang="en-GB" sz="1400" dirty="0"/>
              <a:t>)</a:t>
            </a:r>
          </a:p>
          <a:p>
            <a:r>
              <a:rPr lang="en-GB" sz="1400" dirty="0"/>
              <a:t>    {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stptr</a:t>
            </a:r>
            <a:r>
              <a:rPr lang="en-GB" sz="1400" dirty="0"/>
              <a:t>++;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i</a:t>
            </a:r>
            <a:r>
              <a:rPr lang="en-GB" sz="1400" dirty="0"/>
              <a:t>++;</a:t>
            </a:r>
          </a:p>
          <a:p>
            <a:r>
              <a:rPr lang="en-GB" sz="1400" dirty="0"/>
              <a:t>    }</a:t>
            </a:r>
          </a:p>
          <a:p>
            <a:r>
              <a:rPr lang="en-GB" sz="1400" dirty="0"/>
              <a:t>    while(</a:t>
            </a:r>
            <a:r>
              <a:rPr lang="en-GB" sz="1400" dirty="0" err="1"/>
              <a:t>i</a:t>
            </a:r>
            <a:r>
              <a:rPr lang="en-GB" sz="1400" dirty="0"/>
              <a:t>&gt;=0)</a:t>
            </a:r>
          </a:p>
          <a:p>
            <a:r>
              <a:rPr lang="en-GB" sz="1400" dirty="0"/>
              <a:t>    {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stptr</a:t>
            </a:r>
            <a:r>
              <a:rPr lang="en-GB" sz="1400" dirty="0"/>
              <a:t>--;</a:t>
            </a:r>
          </a:p>
          <a:p>
            <a:r>
              <a:rPr lang="en-GB" sz="1400" dirty="0"/>
              <a:t>        *</a:t>
            </a:r>
            <a:r>
              <a:rPr lang="en-GB" sz="1400" dirty="0" err="1"/>
              <a:t>rvptr</a:t>
            </a:r>
            <a:r>
              <a:rPr lang="en-GB" sz="1400" dirty="0"/>
              <a:t> = *</a:t>
            </a:r>
            <a:r>
              <a:rPr lang="en-GB" sz="1400" dirty="0" err="1"/>
              <a:t>stptr</a:t>
            </a:r>
            <a:r>
              <a:rPr lang="en-GB" sz="1400" dirty="0"/>
              <a:t>;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rvptr</a:t>
            </a:r>
            <a:r>
              <a:rPr lang="en-GB" sz="1400" dirty="0"/>
              <a:t>++;</a:t>
            </a:r>
          </a:p>
          <a:p>
            <a:r>
              <a:rPr lang="en-GB" sz="1400" dirty="0"/>
              <a:t>        --</a:t>
            </a:r>
            <a:r>
              <a:rPr lang="en-GB" sz="1400" dirty="0" err="1"/>
              <a:t>i</a:t>
            </a:r>
            <a:r>
              <a:rPr lang="en-GB" sz="1400" dirty="0"/>
              <a:t>;</a:t>
            </a:r>
          </a:p>
          <a:p>
            <a:r>
              <a:rPr lang="en-GB" sz="1400" dirty="0"/>
              <a:t>    }</a:t>
            </a:r>
          </a:p>
          <a:p>
            <a:r>
              <a:rPr lang="en-GB" sz="1400" dirty="0"/>
              <a:t>    *</a:t>
            </a:r>
            <a:r>
              <a:rPr lang="en-GB" sz="1400" dirty="0" err="1"/>
              <a:t>rvptr</a:t>
            </a:r>
            <a:r>
              <a:rPr lang="en-GB" sz="1400" dirty="0"/>
              <a:t>='\0';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printf</a:t>
            </a:r>
            <a:r>
              <a:rPr lang="en-GB" sz="1400" dirty="0"/>
              <a:t>(" Reverse of the string is : %s\n\n",</a:t>
            </a:r>
            <a:r>
              <a:rPr lang="en-GB" sz="1400" dirty="0" err="1"/>
              <a:t>revstr</a:t>
            </a:r>
            <a:r>
              <a:rPr lang="en-GB" sz="1400" dirty="0"/>
              <a:t>);</a:t>
            </a:r>
          </a:p>
          <a:p>
            <a:r>
              <a:rPr lang="en-GB" sz="1400" dirty="0"/>
              <a:t>    return 0;</a:t>
            </a:r>
          </a:p>
          <a:p>
            <a:r>
              <a:rPr lang="en-GB" sz="1400" dirty="0"/>
              <a:t>}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592542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 performance solution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26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2400" y="685800"/>
            <a:ext cx="94488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#include &lt;</a:t>
            </a:r>
            <a:r>
              <a:rPr lang="en-GB" sz="1400" dirty="0" err="1"/>
              <a:t>stdio.h</a:t>
            </a:r>
            <a:r>
              <a:rPr lang="en-GB" sz="1400" dirty="0"/>
              <a:t>&gt;</a:t>
            </a:r>
          </a:p>
          <a:p>
            <a:r>
              <a:rPr lang="en-GB" sz="1400" dirty="0"/>
              <a:t>void </a:t>
            </a:r>
            <a:r>
              <a:rPr lang="en-GB" sz="1400" dirty="0" err="1"/>
              <a:t>swapNumbers</a:t>
            </a:r>
            <a:r>
              <a:rPr lang="en-GB" sz="1400" dirty="0"/>
              <a:t>(</a:t>
            </a:r>
            <a:r>
              <a:rPr lang="en-GB" sz="1400" dirty="0" err="1"/>
              <a:t>int</a:t>
            </a:r>
            <a:r>
              <a:rPr lang="en-GB" sz="1400" dirty="0"/>
              <a:t> *</a:t>
            </a:r>
            <a:r>
              <a:rPr lang="en-GB" sz="1400" dirty="0" err="1"/>
              <a:t>x,int</a:t>
            </a:r>
            <a:r>
              <a:rPr lang="en-GB" sz="1400" dirty="0"/>
              <a:t> *</a:t>
            </a:r>
            <a:r>
              <a:rPr lang="en-GB" sz="1400" dirty="0" err="1"/>
              <a:t>y,int</a:t>
            </a:r>
            <a:r>
              <a:rPr lang="en-GB" sz="1400" dirty="0"/>
              <a:t> *z)</a:t>
            </a:r>
          </a:p>
          <a:p>
            <a:r>
              <a:rPr lang="en-GB" sz="1400" dirty="0"/>
              <a:t>{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int</a:t>
            </a:r>
            <a:r>
              <a:rPr lang="en-GB" sz="1400" dirty="0"/>
              <a:t> </a:t>
            </a:r>
            <a:r>
              <a:rPr lang="en-GB" sz="1400" dirty="0" err="1"/>
              <a:t>tmp</a:t>
            </a:r>
            <a:r>
              <a:rPr lang="en-GB" sz="1400" dirty="0"/>
              <a:t>;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tmp</a:t>
            </a:r>
            <a:r>
              <a:rPr lang="en-GB" sz="1400" dirty="0"/>
              <a:t>=*y;</a:t>
            </a:r>
          </a:p>
          <a:p>
            <a:r>
              <a:rPr lang="en-GB" sz="1400" dirty="0"/>
              <a:t>    *y=*x;</a:t>
            </a:r>
          </a:p>
          <a:p>
            <a:r>
              <a:rPr lang="en-GB" sz="1400" dirty="0"/>
              <a:t>    *x=*z;</a:t>
            </a:r>
          </a:p>
          <a:p>
            <a:r>
              <a:rPr lang="en-GB" sz="1400" dirty="0"/>
              <a:t>    *z=</a:t>
            </a:r>
            <a:r>
              <a:rPr lang="en-GB" sz="1400" dirty="0" err="1"/>
              <a:t>tmp</a:t>
            </a:r>
            <a:r>
              <a:rPr lang="en-GB" sz="1400" dirty="0"/>
              <a:t>;</a:t>
            </a:r>
          </a:p>
          <a:p>
            <a:r>
              <a:rPr lang="en-GB" sz="1400" dirty="0"/>
              <a:t>}</a:t>
            </a:r>
          </a:p>
          <a:p>
            <a:r>
              <a:rPr lang="en-GB" sz="1400" dirty="0" err="1"/>
              <a:t>int</a:t>
            </a:r>
            <a:r>
              <a:rPr lang="en-GB" sz="1400" dirty="0"/>
              <a:t> main()</a:t>
            </a:r>
          </a:p>
          <a:p>
            <a:r>
              <a:rPr lang="en-GB" sz="1400" dirty="0"/>
              <a:t>{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int</a:t>
            </a:r>
            <a:r>
              <a:rPr lang="en-GB" sz="1400" dirty="0"/>
              <a:t> e1,e2,e3;</a:t>
            </a:r>
          </a:p>
          <a:p>
            <a:endParaRPr lang="en-GB" sz="1400" dirty="0"/>
          </a:p>
          <a:p>
            <a:r>
              <a:rPr lang="en-GB" sz="1400" dirty="0"/>
              <a:t>    </a:t>
            </a:r>
            <a:r>
              <a:rPr lang="en-GB" sz="1400" dirty="0" err="1"/>
              <a:t>printf</a:t>
            </a:r>
            <a:r>
              <a:rPr lang="en-GB" sz="1400" dirty="0"/>
              <a:t>(" Input three elements : ");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scanf</a:t>
            </a:r>
            <a:r>
              <a:rPr lang="en-GB" sz="1400" dirty="0"/>
              <a:t>("%d%d%d",&amp;e1,&amp;e2,&amp;e3);</a:t>
            </a:r>
          </a:p>
          <a:p>
            <a:endParaRPr lang="en-GB" sz="1400" dirty="0"/>
          </a:p>
          <a:p>
            <a:r>
              <a:rPr lang="en-GB" sz="1400" dirty="0"/>
              <a:t>    </a:t>
            </a:r>
            <a:r>
              <a:rPr lang="en-GB" sz="1400" dirty="0" err="1"/>
              <a:t>printf</a:t>
            </a:r>
            <a:r>
              <a:rPr lang="en-GB" sz="1400" dirty="0"/>
              <a:t>("\n The value before swapping are :\n");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printf</a:t>
            </a:r>
            <a:r>
              <a:rPr lang="en-GB" sz="1400" dirty="0"/>
              <a:t>(" element 1 = %d\n element 2 = %d\n element 3 = %d\n",e1,e2,e3);</a:t>
            </a:r>
          </a:p>
          <a:p>
            <a:endParaRPr lang="en-GB" sz="1400" dirty="0"/>
          </a:p>
          <a:p>
            <a:r>
              <a:rPr lang="en-GB" sz="1400" dirty="0"/>
              <a:t>    </a:t>
            </a:r>
            <a:r>
              <a:rPr lang="en-GB" sz="1400" dirty="0" err="1"/>
              <a:t>swapNumbers</a:t>
            </a:r>
            <a:r>
              <a:rPr lang="en-GB" sz="1400" dirty="0"/>
              <a:t>(&amp;e1,&amp;e2,&amp;e3);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printf</a:t>
            </a:r>
            <a:r>
              <a:rPr lang="en-GB" sz="1400" dirty="0"/>
              <a:t>("\n The value after swapping are :\n");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printf</a:t>
            </a:r>
            <a:r>
              <a:rPr lang="en-GB" sz="1400" dirty="0"/>
              <a:t>(" element 1 = %d\n element 2 = %d\n element 3 = %d\n\n",e1,e2,e3);</a:t>
            </a:r>
          </a:p>
          <a:p>
            <a:r>
              <a:rPr lang="en-GB" sz="1400" dirty="0"/>
              <a:t>    return 0;</a:t>
            </a:r>
          </a:p>
          <a:p>
            <a:r>
              <a:rPr lang="en-GB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2449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442CBDB-4699-4E2B-80AF-540B19877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163" y="1371600"/>
            <a:ext cx="4829696" cy="23431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4C8A73A-14F4-43C6-8E31-9819981E0325}"/>
              </a:ext>
            </a:extLst>
          </p:cNvPr>
          <p:cNvSpPr txBox="1"/>
          <p:nvPr/>
        </p:nvSpPr>
        <p:spPr bwMode="auto">
          <a:xfrm>
            <a:off x="2086235" y="4171952"/>
            <a:ext cx="5343525" cy="1107996"/>
          </a:xfrm>
          <a:prstGeom prst="rect">
            <a:avLst/>
          </a:prstGeom>
          <a:noFill/>
          <a:ln>
            <a:solidFill>
              <a:schemeClr val="tx1"/>
            </a:solidFill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Thanks to All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3FF661-2A93-455E-BE22-2838481CC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E2546-02E8-4889-90BF-2283B0D02777}" type="datetime5">
              <a:rPr lang="en-US" smtClean="0"/>
              <a:t>23-Mar-21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C32DBB-99E4-4868-92CA-A8BD5B863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09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 </a:t>
            </a:r>
            <a:r>
              <a:rPr lang="en-GB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Performance: </a:t>
            </a:r>
            <a:r>
              <a:rPr lang="en-GB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10-Marks: 15-Minutes </a:t>
            </a:r>
            <a:endParaRPr lang="en-US" sz="3000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3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3908" y="1265751"/>
            <a:ext cx="82423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400" dirty="0"/>
              <a:t>Write a program in C to swap three numbers </a:t>
            </a:r>
            <a:r>
              <a:rPr lang="en-GB" sz="4400" dirty="0" smtClean="0"/>
              <a:t>using </a:t>
            </a:r>
            <a:r>
              <a:rPr lang="en-GB" sz="4400" dirty="0">
                <a:solidFill>
                  <a:srgbClr val="009900"/>
                </a:solidFill>
              </a:rPr>
              <a:t>call by reference</a:t>
            </a:r>
            <a:r>
              <a:rPr lang="en-GB" sz="440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533400" y="2776613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smtClean="0"/>
              <a:t>Input:</a:t>
            </a:r>
          </a:p>
          <a:p>
            <a:r>
              <a:rPr lang="en-GB" dirty="0" smtClean="0"/>
              <a:t>The </a:t>
            </a:r>
            <a:r>
              <a:rPr lang="en-GB" dirty="0"/>
              <a:t>value before swapping are :                                                                              </a:t>
            </a:r>
          </a:p>
          <a:p>
            <a:r>
              <a:rPr lang="en-GB" dirty="0"/>
              <a:t>element 1 = 5                                                                                                </a:t>
            </a:r>
          </a:p>
          <a:p>
            <a:r>
              <a:rPr lang="en-GB" dirty="0"/>
              <a:t>element 2 = 6                                                                                                </a:t>
            </a:r>
          </a:p>
          <a:p>
            <a:r>
              <a:rPr lang="en-GB" dirty="0"/>
              <a:t>element 3 = 7                                                                                                </a:t>
            </a:r>
          </a:p>
          <a:p>
            <a:r>
              <a:rPr lang="en-GB" dirty="0"/>
              <a:t>   </a:t>
            </a:r>
            <a:endParaRPr lang="en-GB" dirty="0" smtClean="0"/>
          </a:p>
          <a:p>
            <a:r>
              <a:rPr lang="en-GB" dirty="0" smtClean="0"/>
              <a:t>Output:                                                                                                          </a:t>
            </a:r>
            <a:endParaRPr lang="en-GB" dirty="0"/>
          </a:p>
          <a:p>
            <a:r>
              <a:rPr lang="en-GB" dirty="0"/>
              <a:t>The value after swapping are :                                                                               </a:t>
            </a:r>
          </a:p>
          <a:p>
            <a:r>
              <a:rPr lang="en-GB" dirty="0"/>
              <a:t>element 1 = 7                                                                                                </a:t>
            </a:r>
          </a:p>
          <a:p>
            <a:r>
              <a:rPr lang="en-GB" dirty="0"/>
              <a:t>element 2 = 5                                                                                                </a:t>
            </a:r>
          </a:p>
          <a:p>
            <a:r>
              <a:rPr lang="en-GB" dirty="0"/>
              <a:t>element 3 = 6</a:t>
            </a:r>
          </a:p>
        </p:txBody>
      </p:sp>
    </p:spTree>
    <p:extLst>
      <p:ext uri="{BB962C8B-B14F-4D97-AF65-F5344CB8AC3E}">
        <p14:creationId xmlns:p14="http://schemas.microsoft.com/office/powerpoint/2010/main" val="340463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Table</a:t>
            </a:r>
            <a:endParaRPr lang="en-US" sz="3000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4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3287" y="712830"/>
            <a:ext cx="79937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For B1:</a:t>
            </a:r>
          </a:p>
          <a:p>
            <a:r>
              <a:rPr lang="en-GB" sz="2400" dirty="0" smtClean="0"/>
              <a:t>28-03-21- </a:t>
            </a:r>
            <a:r>
              <a:rPr lang="en-GB" sz="2400" b="1" dirty="0" smtClean="0"/>
              <a:t>Mini Test (Recursion)</a:t>
            </a:r>
          </a:p>
          <a:p>
            <a:r>
              <a:rPr lang="en-GB" sz="2400" dirty="0"/>
              <a:t>	</a:t>
            </a:r>
            <a:r>
              <a:rPr lang="en-GB" sz="2400" dirty="0" smtClean="0"/>
              <a:t>bit manipulation, dynamic memory allocation</a:t>
            </a:r>
          </a:p>
          <a:p>
            <a:r>
              <a:rPr lang="en-GB" sz="2400" dirty="0" smtClean="0"/>
              <a:t>04-04-21- Lab final Viva (all topics)</a:t>
            </a:r>
          </a:p>
          <a:p>
            <a:endParaRPr lang="en-GB" sz="2400" dirty="0"/>
          </a:p>
          <a:p>
            <a:r>
              <a:rPr lang="en-GB" sz="2400" dirty="0" smtClean="0"/>
              <a:t>11-04-21- Project (data save)+  user manual submission+ viva on project</a:t>
            </a:r>
          </a:p>
          <a:p>
            <a:endParaRPr lang="en-GB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123286" y="3580637"/>
            <a:ext cx="77921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For B2:</a:t>
            </a:r>
          </a:p>
          <a:p>
            <a:r>
              <a:rPr lang="en-GB" sz="2400" dirty="0" smtClean="0">
                <a:solidFill>
                  <a:srgbClr val="FF0000"/>
                </a:solidFill>
              </a:rPr>
              <a:t>28</a:t>
            </a:r>
            <a:r>
              <a:rPr lang="en-GB" sz="2400" dirty="0" smtClean="0">
                <a:solidFill>
                  <a:srgbClr val="FF0000"/>
                </a:solidFill>
              </a:rPr>
              <a:t>-03-21- </a:t>
            </a:r>
            <a:r>
              <a:rPr lang="en-GB" sz="2400" b="1" dirty="0" smtClean="0">
                <a:solidFill>
                  <a:srgbClr val="FF0000"/>
                </a:solidFill>
              </a:rPr>
              <a:t>Mini Test (Recursion)</a:t>
            </a:r>
          </a:p>
          <a:p>
            <a:r>
              <a:rPr lang="en-GB" sz="2400" dirty="0">
                <a:solidFill>
                  <a:srgbClr val="FF0000"/>
                </a:solidFill>
              </a:rPr>
              <a:t>	</a:t>
            </a:r>
            <a:r>
              <a:rPr lang="en-GB" sz="2400" dirty="0" smtClean="0">
                <a:solidFill>
                  <a:srgbClr val="FF0000"/>
                </a:solidFill>
              </a:rPr>
              <a:t>bit manipulation, dynamic memory allocation</a:t>
            </a:r>
          </a:p>
          <a:p>
            <a:r>
              <a:rPr lang="en-GB" sz="2400" dirty="0" smtClean="0"/>
              <a:t>06-04-21- Lab final Viva (all topics)</a:t>
            </a:r>
          </a:p>
          <a:p>
            <a:endParaRPr lang="en-GB" sz="2400" dirty="0"/>
          </a:p>
          <a:p>
            <a:r>
              <a:rPr lang="en-GB" sz="2400" dirty="0" smtClean="0"/>
              <a:t>13-04-21- </a:t>
            </a:r>
            <a:r>
              <a:rPr lang="en-GB" sz="2400" dirty="0"/>
              <a:t>Project (data save)+  user manual submission+ viva on project</a:t>
            </a:r>
          </a:p>
        </p:txBody>
      </p:sp>
    </p:spTree>
    <p:extLst>
      <p:ext uri="{BB962C8B-B14F-4D97-AF65-F5344CB8AC3E}">
        <p14:creationId xmlns:p14="http://schemas.microsoft.com/office/powerpoint/2010/main" val="246093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 Recursion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5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553998"/>
            <a:ext cx="9124950" cy="619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62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 Recursion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6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" y="778686"/>
            <a:ext cx="8686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/>
              <a:t>A function that </a:t>
            </a:r>
            <a:r>
              <a:rPr lang="en-GB" sz="2800" b="1" dirty="0">
                <a:solidFill>
                  <a:srgbClr val="FF0000"/>
                </a:solidFill>
              </a:rPr>
              <a:t>calls itself </a:t>
            </a:r>
            <a:r>
              <a:rPr lang="en-GB" sz="2800" dirty="0"/>
              <a:t>is known as a recursive function. And, this technique is known as recursion.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810197"/>
            <a:ext cx="5726779" cy="481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67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 Recursion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7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" y="778686"/>
            <a:ext cx="8686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/>
              <a:t>A function that </a:t>
            </a:r>
            <a:r>
              <a:rPr lang="en-GB" sz="2800" b="1" dirty="0">
                <a:solidFill>
                  <a:srgbClr val="FF0000"/>
                </a:solidFill>
              </a:rPr>
              <a:t>calls itself </a:t>
            </a:r>
            <a:r>
              <a:rPr lang="en-GB" sz="2800" dirty="0"/>
              <a:t>is known as a recursive function. And, this technique is known as recursion.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3074955"/>
            <a:ext cx="64844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000" smtClean="0"/>
              <a:t>1+2+3+…..9+10 </a:t>
            </a:r>
            <a:r>
              <a:rPr lang="en-GB" sz="6000" dirty="0" smtClean="0"/>
              <a:t>= 55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248678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3000" b="1">
                <a:latin typeface="Times New Roman" panose="02020603050405020304" pitchFamily="18" charset="0"/>
                <a:cs typeface="Times New Roman" panose="02020603050405020304" pitchFamily="18" charset="0"/>
              </a:rPr>
              <a:t>Sum of Natural Numbers Using Recursion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8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600200" y="553998"/>
            <a:ext cx="5105400" cy="6524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/>
              <a:t>#include &lt;</a:t>
            </a:r>
            <a:r>
              <a:rPr lang="en-GB" sz="2000" dirty="0" err="1"/>
              <a:t>stdio.h</a:t>
            </a:r>
            <a:r>
              <a:rPr lang="en-GB" sz="2000" dirty="0"/>
              <a:t>&gt;</a:t>
            </a:r>
          </a:p>
          <a:p>
            <a:r>
              <a:rPr lang="en-GB" sz="2000" dirty="0" err="1"/>
              <a:t>int</a:t>
            </a:r>
            <a:r>
              <a:rPr lang="en-GB" sz="2000" dirty="0"/>
              <a:t> sum(</a:t>
            </a:r>
            <a:r>
              <a:rPr lang="en-GB" sz="2000" dirty="0" err="1"/>
              <a:t>int</a:t>
            </a:r>
            <a:r>
              <a:rPr lang="en-GB" sz="2000" dirty="0"/>
              <a:t> </a:t>
            </a:r>
            <a:r>
              <a:rPr lang="en-GB" sz="2000" dirty="0" err="1"/>
              <a:t>num</a:t>
            </a:r>
            <a:r>
              <a:rPr lang="en-GB" sz="2000" dirty="0"/>
              <a:t>)</a:t>
            </a:r>
          </a:p>
          <a:p>
            <a:r>
              <a:rPr lang="en-GB" sz="2000" dirty="0"/>
              <a:t>{</a:t>
            </a:r>
          </a:p>
          <a:p>
            <a:r>
              <a:rPr lang="en-GB" sz="2000" dirty="0"/>
              <a:t>    if (</a:t>
            </a:r>
            <a:r>
              <a:rPr lang="en-GB" sz="2000" dirty="0" err="1"/>
              <a:t>num</a:t>
            </a:r>
            <a:r>
              <a:rPr lang="en-GB" sz="2000" dirty="0"/>
              <a:t>!=0)</a:t>
            </a:r>
          </a:p>
          <a:p>
            <a:r>
              <a:rPr lang="en-GB" sz="2000" dirty="0" smtClean="0"/>
              <a:t>return </a:t>
            </a:r>
            <a:r>
              <a:rPr lang="en-GB" sz="2000" dirty="0" err="1"/>
              <a:t>num</a:t>
            </a:r>
            <a:r>
              <a:rPr lang="en-GB" sz="2000" dirty="0"/>
              <a:t> + sum(num-1);</a:t>
            </a:r>
          </a:p>
          <a:p>
            <a:r>
              <a:rPr lang="en-GB" sz="2000" dirty="0"/>
              <a:t>    else</a:t>
            </a:r>
          </a:p>
          <a:p>
            <a:r>
              <a:rPr lang="en-GB" sz="2000" dirty="0"/>
              <a:t>        return </a:t>
            </a:r>
            <a:r>
              <a:rPr lang="en-GB" sz="2000" dirty="0" err="1"/>
              <a:t>num</a:t>
            </a:r>
            <a:r>
              <a:rPr lang="en-GB" sz="2000" dirty="0"/>
              <a:t>;</a:t>
            </a:r>
          </a:p>
          <a:p>
            <a:r>
              <a:rPr lang="en-GB" sz="2000" dirty="0"/>
              <a:t>}</a:t>
            </a:r>
          </a:p>
          <a:p>
            <a:endParaRPr lang="en-GB" sz="2000" dirty="0"/>
          </a:p>
          <a:p>
            <a:r>
              <a:rPr lang="en-GB" sz="2000" dirty="0" err="1"/>
              <a:t>int</a:t>
            </a:r>
            <a:r>
              <a:rPr lang="en-GB" sz="2000" dirty="0"/>
              <a:t> main()</a:t>
            </a:r>
          </a:p>
          <a:p>
            <a:r>
              <a:rPr lang="en-GB" sz="2000" dirty="0"/>
              <a:t>{</a:t>
            </a:r>
          </a:p>
          <a:p>
            <a:r>
              <a:rPr lang="en-GB" sz="2000" dirty="0"/>
              <a:t>    </a:t>
            </a:r>
            <a:r>
              <a:rPr lang="en-GB" sz="2000" dirty="0" err="1"/>
              <a:t>int</a:t>
            </a:r>
            <a:r>
              <a:rPr lang="en-GB" sz="2000" dirty="0"/>
              <a:t> number, result;</a:t>
            </a:r>
          </a:p>
          <a:p>
            <a:endParaRPr lang="en-GB" sz="2000" dirty="0"/>
          </a:p>
          <a:p>
            <a:r>
              <a:rPr lang="en-GB" sz="2000" dirty="0"/>
              <a:t>    </a:t>
            </a:r>
            <a:r>
              <a:rPr lang="en-GB" sz="2000" dirty="0" err="1"/>
              <a:t>printf</a:t>
            </a:r>
            <a:r>
              <a:rPr lang="en-GB" sz="2000" dirty="0"/>
              <a:t>("Enter a positive integer: ");</a:t>
            </a:r>
          </a:p>
          <a:p>
            <a:r>
              <a:rPr lang="en-GB" sz="2000" dirty="0"/>
              <a:t>    </a:t>
            </a:r>
            <a:r>
              <a:rPr lang="en-GB" sz="2000" dirty="0" err="1"/>
              <a:t>scanf</a:t>
            </a:r>
            <a:r>
              <a:rPr lang="en-GB" sz="2000" dirty="0"/>
              <a:t>("%d", &amp;number);</a:t>
            </a:r>
          </a:p>
          <a:p>
            <a:endParaRPr lang="en-GB" sz="2000" dirty="0"/>
          </a:p>
          <a:p>
            <a:r>
              <a:rPr lang="en-GB" sz="2000" dirty="0"/>
              <a:t>    result = sum(number);</a:t>
            </a:r>
          </a:p>
          <a:p>
            <a:endParaRPr lang="en-GB" sz="2000" dirty="0"/>
          </a:p>
          <a:p>
            <a:r>
              <a:rPr lang="en-GB" sz="2000" dirty="0"/>
              <a:t>    </a:t>
            </a:r>
            <a:r>
              <a:rPr lang="en-GB" sz="2000" dirty="0" err="1"/>
              <a:t>printf</a:t>
            </a:r>
            <a:r>
              <a:rPr lang="en-GB" sz="2000" dirty="0"/>
              <a:t>("sum=%d", result);</a:t>
            </a:r>
          </a:p>
          <a:p>
            <a:r>
              <a:rPr lang="en-GB" sz="2000" dirty="0"/>
              <a:t>}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85150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741" y="0"/>
            <a:ext cx="9121734" cy="553998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3000" b="1">
                <a:latin typeface="Times New Roman" panose="02020603050405020304" pitchFamily="18" charset="0"/>
                <a:cs typeface="Times New Roman" panose="02020603050405020304" pitchFamily="18" charset="0"/>
              </a:rPr>
              <a:t>Sum of Natural Numbers Using Recursion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B26D8-3561-48E4-8D15-3EE1CBD1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FE59-00C6-4921-A621-C727A74DF132}" type="datetime5">
              <a:rPr lang="en-US" sz="2000" smtClean="0"/>
              <a:t>23-Mar-21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C32EB-D7FF-4398-9095-D3B0ECE21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z="2000" smtClean="0">
                <a:solidFill>
                  <a:srgbClr val="009900"/>
                </a:solidFill>
              </a:rPr>
              <a:pPr/>
              <a:t>9</a:t>
            </a:fld>
            <a:endParaRPr lang="en-US" sz="2000" dirty="0">
              <a:solidFill>
                <a:srgbClr val="0099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5058" y="864799"/>
            <a:ext cx="4572000" cy="375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alculation of sum of natural number using recurs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70" y="582301"/>
            <a:ext cx="5438775" cy="6231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903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H_radial_light_gre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7146</TotalTime>
  <Words>1209</Words>
  <Application>Microsoft Office PowerPoint</Application>
  <PresentationFormat>On-screen Show (4:3)</PresentationFormat>
  <Paragraphs>331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Aharoni</vt:lpstr>
      <vt:lpstr>Arial</vt:lpstr>
      <vt:lpstr>Calibri</vt:lpstr>
      <vt:lpstr>Cambria</vt:lpstr>
      <vt:lpstr>Forte</vt:lpstr>
      <vt:lpstr>Lucida Bright</vt:lpstr>
      <vt:lpstr>Lucida Calligraphy</vt:lpstr>
      <vt:lpstr>open sans</vt:lpstr>
      <vt:lpstr>Roboto</vt:lpstr>
      <vt:lpstr>Times New Roman</vt:lpstr>
      <vt:lpstr>SH_radial_light_grey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SlideHunter</dc:creator>
  <cp:lastModifiedBy>Fahad Ahmed</cp:lastModifiedBy>
  <cp:revision>689</cp:revision>
  <dcterms:created xsi:type="dcterms:W3CDTF">2014-02-03T19:53:25Z</dcterms:created>
  <dcterms:modified xsi:type="dcterms:W3CDTF">2021-03-23T06:00:51Z</dcterms:modified>
</cp:coreProperties>
</file>

<file path=docProps/thumbnail.jpeg>
</file>